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sldIdLst>
    <p:sldId id="256" r:id="rId2"/>
    <p:sldId id="307" r:id="rId3"/>
    <p:sldId id="322" r:id="rId4"/>
    <p:sldId id="323" r:id="rId5"/>
    <p:sldId id="324" r:id="rId6"/>
    <p:sldId id="325" r:id="rId7"/>
    <p:sldId id="313" r:id="rId8"/>
    <p:sldId id="326" r:id="rId9"/>
    <p:sldId id="327" r:id="rId10"/>
    <p:sldId id="328" r:id="rId11"/>
    <p:sldId id="329" r:id="rId12"/>
    <p:sldId id="330" r:id="rId13"/>
    <p:sldId id="314" r:id="rId14"/>
    <p:sldId id="315" r:id="rId15"/>
    <p:sldId id="316" r:id="rId16"/>
    <p:sldId id="319" r:id="rId17"/>
    <p:sldId id="321" r:id="rId18"/>
    <p:sldId id="305" r:id="rId19"/>
    <p:sldId id="309" r:id="rId20"/>
    <p:sldId id="311" r:id="rId21"/>
    <p:sldId id="306" r:id="rId22"/>
    <p:sldId id="308" r:id="rId23"/>
    <p:sldId id="294" r:id="rId24"/>
    <p:sldId id="286" r:id="rId25"/>
    <p:sldId id="30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CC"/>
    <a:srgbClr val="CCECFF"/>
    <a:srgbClr val="D7E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91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74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58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71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55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5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15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09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9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78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31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67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2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87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89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75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64EAF4-070B-4BA2-BC33-C66C82799F2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878CA2-4E40-4891-9578-ECB57363B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78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7B25E-37EF-48E4-9BC0-00ECBB1B8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105" y="4730433"/>
            <a:ext cx="3727272" cy="889532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EVOLUÇÃO</a:t>
            </a:r>
            <a:endParaRPr lang="pt-BR" sz="4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7705" t="15982" r="18040" b="20625"/>
          <a:stretch/>
        </p:blipFill>
        <p:spPr>
          <a:xfrm>
            <a:off x="6704731" y="3290490"/>
            <a:ext cx="5191910" cy="28798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3" y="701682"/>
            <a:ext cx="4771914" cy="320449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F57B25E-37EF-48E4-9BC0-00ECBB1B8330}"/>
              </a:ext>
            </a:extLst>
          </p:cNvPr>
          <p:cNvSpPr txBox="1">
            <a:spLocks/>
          </p:cNvSpPr>
          <p:nvPr/>
        </p:nvSpPr>
        <p:spPr>
          <a:xfrm>
            <a:off x="7212850" y="1982832"/>
            <a:ext cx="4175671" cy="874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5600" b="1" dirty="0" smtClean="0"/>
              <a:t>PROGRESSO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15400" y="3948974"/>
            <a:ext cx="255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Imagem da Internet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541706" y="6171599"/>
            <a:ext cx="255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Imagem da Internet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0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8823" y="1439292"/>
            <a:ext cx="11410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/>
              <a:t>Não </a:t>
            </a:r>
            <a:r>
              <a:rPr lang="pt-BR" sz="2800" b="1" dirty="0"/>
              <a:t>tendo podido praticar o mal, o Espírito de uma criança que morreu em tenra idade pertence a alguma das categorias superiores? </a:t>
            </a:r>
            <a:r>
              <a:rPr lang="pt-BR" sz="2800" dirty="0"/>
              <a:t>“Se não fez o mal, igualmente não fez o bem e Deus não o isenta das provas que tenha de padecer. Se for um Espírito puro, não o é pelo fato de ter animado apenas uma criança, mas porque já progredira até à pureza.”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58538" y="5845934"/>
            <a:ext cx="902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 Livro dos Espíritos, pergunta 198.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648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4948" y="1269475"/>
            <a:ext cx="114104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/>
              <a:t>Por </a:t>
            </a:r>
            <a:r>
              <a:rPr lang="pt-BR" sz="2800" b="1" dirty="0"/>
              <a:t>que tão freqüentemente a vida se interrompe na infância? </a:t>
            </a:r>
            <a:r>
              <a:rPr lang="pt-BR" sz="2800" dirty="0"/>
              <a:t>“A curta duração da vida da criança pode representar, para o Espírito que a animava, o complemento de existência precedentemente interrompida antes do momento em que devera terminar, e sua morte, também não raro, constitui provação ou expiação para os pais.”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58538" y="5610802"/>
            <a:ext cx="902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 Livro dos Espíritos, pergunta 199.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04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1923" y="2419965"/>
            <a:ext cx="10796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/>
              <a:t>a) — Que sucede ao Espírito de uma criança que morre pequenina? </a:t>
            </a:r>
            <a:r>
              <a:rPr lang="pt-BR" sz="2800" dirty="0"/>
              <a:t>“Recomeça outra existência.”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3242" y="5323419"/>
            <a:ext cx="902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 Livro dos Espíritos, pergunta 199.a)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136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0082" y="877161"/>
            <a:ext cx="11129554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/>
              <a:t>Visto </a:t>
            </a:r>
            <a:r>
              <a:rPr lang="pt-BR" sz="3200" b="1" dirty="0"/>
              <a:t>que o Espiritismo tem que marcar um progresso da Humanidade, por que não apressam os Espíritos esse progresso, por meio de manifestações tão generalizadas e patentes, que a convicção penetre até nos mais incrédulos? </a:t>
            </a:r>
            <a:endParaRPr lang="pt-BR" sz="3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32857" y="5428041"/>
            <a:ext cx="866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Livro dos Espíritos, pergunta 802.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189028" y="5571875"/>
            <a:ext cx="13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1x3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025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9453" y="498338"/>
            <a:ext cx="11129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“</a:t>
            </a:r>
            <a:r>
              <a:rPr lang="pt-BR" sz="3200" dirty="0"/>
              <a:t>Desejaríeis milagres; mas, Deus os espalha a mancheias diante dos vossos passos e, no entanto, ainda há homens que o negam. Conseguiu, porventura, o próprio Cristo convencer os seus contemporâneos, mediante os prodígios que operou? Não conheceis presentemente alguns que negam os fatos mais patentes, ocorridos às suas vistas? </a:t>
            </a:r>
            <a:endParaRPr lang="pt-BR" sz="3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5028" y="5759263"/>
            <a:ext cx="866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Livro dos Espíritos, pergunta 802.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175967" y="5820818"/>
            <a:ext cx="13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2x3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314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0082" y="1295172"/>
            <a:ext cx="111295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Não </a:t>
            </a:r>
            <a:r>
              <a:rPr lang="pt-BR" sz="3200" dirty="0"/>
              <a:t>há os que dizem que não acreditariam, mesmo que vissem? Não; não é por meio de prodígios que Deus quer encaminhar os homens. Em sua bondade, ele lhes deixa o mérito de se convencerem pela razão.”</a:t>
            </a:r>
            <a:endParaRPr lang="pt-BR" sz="3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91193" y="5487997"/>
            <a:ext cx="866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Livro dos Espíritos, pergunta 802.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940833" y="5549552"/>
            <a:ext cx="13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3x3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944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79268" y="856357"/>
            <a:ext cx="111948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 smtClean="0"/>
              <a:t>Irmãos</a:t>
            </a:r>
            <a:r>
              <a:rPr lang="pt-BR" sz="3200" dirty="0"/>
              <a:t>, quanto a mim, </a:t>
            </a:r>
            <a:r>
              <a:rPr lang="pt-BR" sz="3200" b="1" dirty="0"/>
              <a:t>não julgo que o haja </a:t>
            </a:r>
            <a:r>
              <a:rPr lang="pt-BR" sz="3200" b="1" dirty="0" smtClean="0"/>
              <a:t>alcançado</a:t>
            </a:r>
            <a:r>
              <a:rPr lang="pt-BR" sz="3200" dirty="0" smtClean="0"/>
              <a:t>; </a:t>
            </a:r>
            <a:r>
              <a:rPr lang="pt-BR" sz="3200" dirty="0"/>
              <a:t>mas uma coisa faço, e é que, esquecendo-me das coisas que atrás ficam, e avançando para as que estão diante de </a:t>
            </a:r>
            <a:r>
              <a:rPr lang="pt-BR" sz="3200" dirty="0" smtClean="0"/>
              <a:t>mim,</a:t>
            </a:r>
          </a:p>
          <a:p>
            <a:pPr algn="ctr">
              <a:lnSpc>
                <a:spcPct val="150000"/>
              </a:lnSpc>
            </a:pPr>
            <a:r>
              <a:rPr lang="pt-BR" sz="3200" dirty="0" smtClean="0"/>
              <a:t>Prossigo </a:t>
            </a:r>
            <a:r>
              <a:rPr lang="pt-BR" sz="3200" dirty="0"/>
              <a:t>para o alvo, pelo prêmio da soberana vocação de Deus em Cristo Jesus. </a:t>
            </a:r>
            <a:endParaRPr lang="pt-BR" sz="3200" dirty="0" smtClean="0"/>
          </a:p>
          <a:p>
            <a:pPr algn="ctr">
              <a:lnSpc>
                <a:spcPct val="150000"/>
              </a:lnSpc>
            </a:pPr>
            <a:r>
              <a:rPr lang="pt-BR" sz="3200" b="1" dirty="0" smtClean="0"/>
              <a:t>Filipenses </a:t>
            </a:r>
            <a:r>
              <a:rPr lang="pt-BR" sz="3200" b="1" dirty="0" smtClean="0"/>
              <a:t>3:13 e 14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7298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748031"/>
            <a:ext cx="1128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iniciar o trabalho de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iluminação 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nossa própria alma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7200" y="5914504"/>
            <a:ext cx="10937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Emmanuel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Chico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Xavier - 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Consolador Prometido, Pergunta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6570" y="2348924"/>
            <a:ext cx="346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Esforço individual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200" y="348019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Autodomínio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04157" y="1794118"/>
            <a:ext cx="885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Disciplina dos sentimentos egoísticos e inferiores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804157" y="2930354"/>
            <a:ext cx="849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Trabalho silencioso para exterminar as paixões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645918" y="4061628"/>
            <a:ext cx="1080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Ter como exemplo almas que nos antecederam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57200" y="4741844"/>
            <a:ext cx="11203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*</a:t>
            </a:r>
            <a:r>
              <a:rPr lang="pt-BR" sz="2800" dirty="0" smtClean="0"/>
              <a:t> “</a:t>
            </a:r>
            <a:r>
              <a:rPr lang="pt-BR" sz="2800" dirty="0" smtClean="0"/>
              <a:t>o conhecimento é a porta amiga que nos conduzirá aos raciocínios mais puros.”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627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7839" y="501367"/>
            <a:ext cx="11168742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/>
              <a:t>Tendo </a:t>
            </a:r>
            <a:r>
              <a:rPr lang="pt-BR" sz="3200" b="1" dirty="0"/>
              <a:t>sido a Terra formada pelo poder divino, por que passou o planeta por tantas etapas evolutivas, muitas das quais duraram milhões de anos? </a:t>
            </a:r>
            <a:endParaRPr lang="pt-BR" sz="3200" b="1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486398" y="2946790"/>
            <a:ext cx="11260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/>
              <a:t>No infinito do Universo, a evolução do princípio espiritual tem de escapar a todas as vossas limitações de tempo e de espaço, na tábua dos valores terrestres</a:t>
            </a:r>
            <a:r>
              <a:rPr lang="pt-BR" sz="3200" dirty="0" smtClean="0"/>
              <a:t>.                                                           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0" y="5371305"/>
            <a:ext cx="11260183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800" b="1" dirty="0" smtClean="0"/>
              <a:t>Emmanuel – Chico Xavier, Livro: O Consolador, pergunta 86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9939680" y="5919103"/>
            <a:ext cx="1806901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800" b="1" dirty="0"/>
              <a:t>(1x2)</a:t>
            </a:r>
          </a:p>
        </p:txBody>
      </p:sp>
    </p:spTree>
    <p:extLst>
      <p:ext uri="{BB962C8B-B14F-4D97-AF65-F5344CB8AC3E}">
        <p14:creationId xmlns:p14="http://schemas.microsoft.com/office/powerpoint/2010/main" val="39354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1073" y="613955"/>
            <a:ext cx="11168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000" dirty="0" smtClean="0"/>
              <a:t>As </a:t>
            </a:r>
            <a:r>
              <a:rPr lang="pt-BR" sz="3000" dirty="0"/>
              <a:t>aquisições de cada indivíduo resultam da lei do esforço próprio no caminho ilimitado da criação, destacando-se daí as mais diversas posições evolutivas das criaturas e compreendendo-se que tempo e espaço são </a:t>
            </a:r>
            <a:r>
              <a:rPr lang="pt-BR" sz="3000" b="1" u="sng" dirty="0"/>
              <a:t>laboratórios divinos</a:t>
            </a:r>
            <a:r>
              <a:rPr lang="pt-BR" sz="3000" dirty="0"/>
              <a:t>, onde todos os princípios da vida são submetidos às </a:t>
            </a:r>
            <a:r>
              <a:rPr lang="pt-BR" sz="3000" b="1" u="sng" dirty="0"/>
              <a:t>experiências do aperfeiçoamento</a:t>
            </a:r>
            <a:r>
              <a:rPr lang="pt-BR" sz="3000" dirty="0"/>
              <a:t>, de modo que </a:t>
            </a:r>
            <a:r>
              <a:rPr lang="pt-BR" sz="3000" b="1" u="sng" dirty="0"/>
              <a:t>cada um deva a si mesmo</a:t>
            </a:r>
            <a:r>
              <a:rPr lang="pt-BR" sz="3000" dirty="0"/>
              <a:t> todas as realizações, no dia de aquisição dos mais altos valores da vida</a:t>
            </a:r>
            <a:r>
              <a:rPr lang="pt-BR" sz="3000" dirty="0" smtClean="0"/>
              <a:t>.                  </a:t>
            </a:r>
            <a:r>
              <a:rPr lang="pt-BR" sz="3000" b="1" dirty="0" smtClean="0"/>
              <a:t>(2x2)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4120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6651" y="1541417"/>
            <a:ext cx="10175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 smtClean="0"/>
              <a:t>Porque </a:t>
            </a:r>
            <a:r>
              <a:rPr lang="pt-BR" sz="3600" dirty="0"/>
              <a:t>qualquer que ainda se alimenta de leite não está experimentado na palavra da justiça, porque é menino. </a:t>
            </a:r>
          </a:p>
          <a:p>
            <a:pPr algn="ctr">
              <a:lnSpc>
                <a:spcPct val="150000"/>
              </a:lnSpc>
            </a:pPr>
            <a:endParaRPr lang="pt-BR" sz="3600" dirty="0"/>
          </a:p>
          <a:p>
            <a:pPr algn="ctr">
              <a:lnSpc>
                <a:spcPct val="150000"/>
              </a:lnSpc>
            </a:pPr>
            <a:r>
              <a:rPr lang="pt-BR" sz="3600" dirty="0"/>
              <a:t>Hebreus 5:13</a:t>
            </a:r>
          </a:p>
        </p:txBody>
      </p:sp>
    </p:spTree>
    <p:extLst>
      <p:ext uri="{BB962C8B-B14F-4D97-AF65-F5344CB8AC3E}">
        <p14:creationId xmlns:p14="http://schemas.microsoft.com/office/powerpoint/2010/main" val="25294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5029" y="2312126"/>
            <a:ext cx="10280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“E </a:t>
            </a:r>
            <a:r>
              <a:rPr lang="pt-BR" sz="3600" dirty="0"/>
              <a:t>vos renoveis no espírito da vossa mente</a:t>
            </a:r>
            <a:r>
              <a:rPr lang="pt-BR" sz="3600" dirty="0" smtClean="0"/>
              <a:t>;” </a:t>
            </a:r>
            <a:endParaRPr lang="pt-BR" sz="3600" dirty="0"/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Efésios 4:23</a:t>
            </a:r>
          </a:p>
        </p:txBody>
      </p:sp>
    </p:spTree>
    <p:extLst>
      <p:ext uri="{BB962C8B-B14F-4D97-AF65-F5344CB8AC3E}">
        <p14:creationId xmlns:p14="http://schemas.microsoft.com/office/powerpoint/2010/main" val="14272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207" y="927463"/>
            <a:ext cx="1058091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/>
              <a:t>A </a:t>
            </a:r>
            <a:r>
              <a:rPr lang="pt-BR" sz="3200" b="1" dirty="0"/>
              <a:t>alma humana poder-se-á elevar para Deus, tão-somente com o progresso </a:t>
            </a:r>
            <a:r>
              <a:rPr lang="pt-BR" sz="3200" b="1" dirty="0" smtClean="0"/>
              <a:t>moral, </a:t>
            </a:r>
            <a:r>
              <a:rPr lang="pt-BR" sz="3200" b="1" dirty="0"/>
              <a:t>sem os valores intelectivos? </a:t>
            </a:r>
            <a:r>
              <a:rPr lang="pt-BR" sz="3200" dirty="0"/>
              <a:t>O sentimento e a sabedoria são as duas asas com que a alma se elevará para a perfeição infinita</a:t>
            </a:r>
            <a:r>
              <a:rPr lang="pt-BR" sz="3200" dirty="0" smtClean="0"/>
              <a:t>.... 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0" y="5384052"/>
            <a:ext cx="1126671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800" b="1" dirty="0" smtClean="0"/>
              <a:t>Emmanuel – Chico Xavier, Livro: O Consolador, pergunta 204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666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4765" y="1972491"/>
            <a:ext cx="11090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 smtClean="0"/>
              <a:t>Sigamos</a:t>
            </a:r>
            <a:r>
              <a:rPr lang="pt-BR" sz="3600" dirty="0"/>
              <a:t>, pois, as coisas que servem para a paz e para a edificação de uns para com os outros. 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Romanos 14:19</a:t>
            </a:r>
          </a:p>
        </p:txBody>
      </p:sp>
    </p:spTree>
    <p:extLst>
      <p:ext uri="{BB962C8B-B14F-4D97-AF65-F5344CB8AC3E}">
        <p14:creationId xmlns:p14="http://schemas.microsoft.com/office/powerpoint/2010/main" val="32708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0445" y="1089221"/>
            <a:ext cx="11560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Bastante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 é a perversidade do homem. Não parece que, pelo menos do ponto de vista moral, ele, em vez de avançar, caminha aos recuos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“Enganas-te. Observa bem o conjunto e verás que o homem se adianta, pois que melhor compreende o que é mal, e vai dia a dia reprimindo os abusos. Faz-se mister que o </a:t>
            </a:r>
            <a:r>
              <a:rPr lang="pt-BR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 chegue ao excesso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tornar compreensível a </a:t>
            </a:r>
            <a:r>
              <a:rPr lang="pt-BR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do bem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das reformas.”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27909" y="5747658"/>
            <a:ext cx="1004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Livro dos Espíritos, pergunta 784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01337" y="1345474"/>
            <a:ext cx="10659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Espíritos são bons ou maus por natureza, ou são eles mesmos que se melhoram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“São os próprios Espíritos que se melhoram e, melhorando-se, passam de uma ordem inferior para outra mais elevada.”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85554" y="5577840"/>
            <a:ext cx="9000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Livro dos Espíritos, pergunta 114.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5555" t="25803" r="4587" b="31518"/>
          <a:stretch/>
        </p:blipFill>
        <p:spPr>
          <a:xfrm>
            <a:off x="1854926" y="491302"/>
            <a:ext cx="8530048" cy="51352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25634" y="5847155"/>
            <a:ext cx="569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smtClean="0"/>
              <a:t>Muita Paz</a:t>
            </a:r>
            <a:r>
              <a:rPr lang="pt-BR" sz="3200" b="1" smtClean="0"/>
              <a:t>!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072845" y="5701324"/>
            <a:ext cx="25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Imagem da Internet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9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07377" y="579741"/>
            <a:ext cx="391885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 smtClean="0"/>
              <a:t>LEITE MATERNO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6351" y="3616534"/>
            <a:ext cx="916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/>
              <a:t>A</a:t>
            </a:r>
            <a:r>
              <a:rPr lang="pt-BR" sz="3200" dirty="0" smtClean="0"/>
              <a:t>limento básico de um bebê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6351" y="4907103"/>
            <a:ext cx="1056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Tem todos os nutrientes iniciais que o bebê precisa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75212" y="2140253"/>
            <a:ext cx="1004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Já vem pronto da mãe para o bebê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17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69228" y="365759"/>
            <a:ext cx="337021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/>
              <a:t>LEITE ANIMAL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-248195" y="1513638"/>
            <a:ext cx="1114261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Produzido pela fêmea para alimento de seus filhotes 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1885" y="2436970"/>
            <a:ext cx="11364685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Usado como complemento alimentar em crianças uma vez que, seus orgãos, ainda estão em formação, para receber outros alimentos mais sólidos e com mais nutrientes.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1884" y="4558126"/>
            <a:ext cx="11364685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Todo este cuidado se faz necessário pois o corpo está ainda muito frágil mas com capacidade para desenvolver e se tornar um adulto resistente e forte.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527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5760" y="896740"/>
            <a:ext cx="39972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1" u="sng" dirty="0" smtClean="0"/>
              <a:t>Alimentos de </a:t>
            </a:r>
            <a:r>
              <a:rPr lang="pt-BR" sz="2800" b="1" i="1" u="sng" dirty="0" smtClean="0"/>
              <a:t>criança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Leite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Brincadeiras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Pequenas peraltices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Colo de mãe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Proteção do pai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Irresponsabilidades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Birra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0331" y="735753"/>
            <a:ext cx="3971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800" b="1" i="1" u="sng" dirty="0" smtClean="0"/>
              <a:t>Alimentos de adulto</a:t>
            </a:r>
          </a:p>
          <a:p>
            <a:pPr algn="r">
              <a:lnSpc>
                <a:spcPct val="150000"/>
              </a:lnSpc>
            </a:pPr>
            <a:r>
              <a:rPr lang="pt-BR" sz="2800" dirty="0" smtClean="0"/>
              <a:t>Evangelho e sua lições</a:t>
            </a:r>
          </a:p>
          <a:p>
            <a:pPr algn="r">
              <a:lnSpc>
                <a:spcPct val="150000"/>
              </a:lnSpc>
            </a:pPr>
            <a:r>
              <a:rPr lang="pt-BR" sz="2800" dirty="0" smtClean="0"/>
              <a:t>Manjar</a:t>
            </a:r>
          </a:p>
          <a:p>
            <a:pPr algn="r">
              <a:lnSpc>
                <a:spcPct val="150000"/>
              </a:lnSpc>
            </a:pPr>
            <a:r>
              <a:rPr lang="pt-BR" sz="2800" dirty="0" smtClean="0"/>
              <a:t>Trabalho</a:t>
            </a:r>
          </a:p>
          <a:p>
            <a:pPr algn="r">
              <a:lnSpc>
                <a:spcPct val="150000"/>
              </a:lnSpc>
            </a:pPr>
            <a:r>
              <a:rPr lang="pt-BR" sz="2800" dirty="0" smtClean="0"/>
              <a:t>Fé</a:t>
            </a:r>
          </a:p>
          <a:p>
            <a:pPr algn="r">
              <a:lnSpc>
                <a:spcPct val="150000"/>
              </a:lnSpc>
            </a:pPr>
            <a:r>
              <a:rPr lang="pt-BR" sz="2800" dirty="0" smtClean="0"/>
              <a:t>Solidariedade</a:t>
            </a:r>
          </a:p>
          <a:p>
            <a:pPr algn="r">
              <a:lnSpc>
                <a:spcPct val="150000"/>
              </a:lnSpc>
            </a:pPr>
            <a:r>
              <a:rPr lang="pt-BR" sz="2800" dirty="0" smtClean="0"/>
              <a:t>Fortaleza</a:t>
            </a:r>
          </a:p>
          <a:p>
            <a:pPr algn="r">
              <a:lnSpc>
                <a:spcPct val="150000"/>
              </a:lnSpc>
            </a:pPr>
            <a:r>
              <a:rPr lang="pt-BR" sz="2800" dirty="0" smtClean="0"/>
              <a:t>Responsabilidades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53989" y="2057945"/>
            <a:ext cx="3722914" cy="33239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/>
              <a:t>Mas e se eu quiser me alimentar com leite ao inves do Manjar?</a:t>
            </a:r>
          </a:p>
          <a:p>
            <a:pPr algn="ctr"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10" name="Seta Dobrada para Cima 9"/>
          <p:cNvSpPr/>
          <p:nvPr/>
        </p:nvSpPr>
        <p:spPr>
          <a:xfrm>
            <a:off x="6988629" y="5786846"/>
            <a:ext cx="809897" cy="50945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Dobrada 10"/>
          <p:cNvSpPr/>
          <p:nvPr/>
        </p:nvSpPr>
        <p:spPr>
          <a:xfrm>
            <a:off x="5316583" y="5516100"/>
            <a:ext cx="927463" cy="10270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70263" y="1036199"/>
            <a:ext cx="10829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/>
              <a:t>Conclusão:</a:t>
            </a:r>
          </a:p>
          <a:p>
            <a:pPr algn="ctr">
              <a:lnSpc>
                <a:spcPct val="150000"/>
              </a:lnSpc>
            </a:pPr>
            <a:r>
              <a:rPr lang="pt-BR" sz="3200" dirty="0" smtClean="0"/>
              <a:t>Se </a:t>
            </a:r>
            <a:r>
              <a:rPr lang="pt-BR" sz="3200" dirty="0" smtClean="0"/>
              <a:t>adultos decidimos </a:t>
            </a:r>
            <a:r>
              <a:rPr lang="pt-BR" sz="3200" dirty="0" smtClean="0"/>
              <a:t>ter </a:t>
            </a:r>
            <a:r>
              <a:rPr lang="pt-BR" sz="3200" dirty="0" smtClean="0"/>
              <a:t>“comportamentos/atitudes” </a:t>
            </a:r>
            <a:r>
              <a:rPr lang="pt-BR" sz="3200" dirty="0" smtClean="0"/>
              <a:t>de criança, voltamos a tomar leite, ou seja, </a:t>
            </a:r>
            <a:r>
              <a:rPr lang="pt-BR" sz="3200" dirty="0" smtClean="0"/>
              <a:t>voltamos  </a:t>
            </a:r>
            <a:r>
              <a:rPr lang="pt-BR" sz="3200" dirty="0" smtClean="0"/>
              <a:t>a brincar, a “levar a vida na flauta”, não assumimos nossas responsabilidades perante nós mesmos e perante a vida.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653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9453" y="498338"/>
            <a:ext cx="111295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/>
              <a:t>Por </a:t>
            </a:r>
            <a:r>
              <a:rPr lang="pt-BR" sz="2800" b="1" dirty="0"/>
              <a:t>que não ensinaram os Espíritos, em todos os tempos, o que ensinam hoje? </a:t>
            </a:r>
            <a:r>
              <a:rPr lang="pt-BR" sz="2800" dirty="0"/>
              <a:t>“Não ensinais às crianças o que ensinais aos adultos e não dais ao recém-nascido um alimento que ele não possa digerir</a:t>
            </a:r>
            <a:r>
              <a:rPr lang="pt-BR" sz="2800" dirty="0" smtClean="0"/>
              <a:t>. </a:t>
            </a:r>
            <a:r>
              <a:rPr lang="pt-BR" sz="2800" u="sng" dirty="0" smtClean="0">
                <a:solidFill>
                  <a:srgbClr val="FF0000"/>
                </a:solidFill>
              </a:rPr>
              <a:t>Cada coisa tem seu tempo</a:t>
            </a:r>
            <a:r>
              <a:rPr lang="pt-BR" sz="2800" dirty="0" smtClean="0"/>
              <a:t>. </a:t>
            </a:r>
            <a:r>
              <a:rPr lang="pt-BR" sz="2800" dirty="0"/>
              <a:t>Eles ensinaram muitas coisas que os homens não </a:t>
            </a:r>
            <a:r>
              <a:rPr lang="pt-BR" sz="2800" dirty="0" smtClean="0"/>
              <a:t>compreenderam </a:t>
            </a:r>
            <a:r>
              <a:rPr lang="pt-BR" sz="2800" dirty="0" smtClean="0"/>
              <a:t>ou adulteraram, </a:t>
            </a:r>
            <a:r>
              <a:rPr lang="pt-BR" sz="2800" dirty="0"/>
              <a:t>mas que podem compreender agora. Com seus ensinos, embora incompletos, prepararam o terreno para receber a semente que vai frutificar.”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93668" y="6041995"/>
            <a:ext cx="866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Livro dos Espíritos, pergunta 801.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0485" y="1528356"/>
            <a:ext cx="110773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/>
              <a:t>Poderá </a:t>
            </a:r>
            <a:r>
              <a:rPr lang="pt-BR" sz="3200" b="1" dirty="0"/>
              <a:t>ser tão adiantado quanto o de um adulto o Espírito de uma criança que morreu em tenra idade? </a:t>
            </a:r>
            <a:r>
              <a:rPr lang="pt-BR" sz="3200" dirty="0"/>
              <a:t>“Algumas vezes o é muito mais, porquanto pode dar-se que muito mais já tenha vivido e adquirido maior soma de experiência, sobretudo se progrediu.”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63040" y="5577839"/>
            <a:ext cx="902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 Livro dos Espíritos, pergunta 197.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383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5577" y="1829959"/>
            <a:ext cx="11136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/>
              <a:t>Pode </a:t>
            </a:r>
            <a:r>
              <a:rPr lang="pt-BR" sz="3200" b="1" dirty="0"/>
              <a:t>então o Espírito de uma criança ser mais adiantado que o de seu pai? </a:t>
            </a:r>
            <a:r>
              <a:rPr lang="pt-BR" sz="3200" dirty="0"/>
              <a:t>“Isso é muito freqüente. Não o vedes vós mesmos tão amiudadas vezes na Terra?”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63040" y="5577839"/>
            <a:ext cx="902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 Livro dos Espíritos, pergunta 197.a)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122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Gotícula</Template>
  <TotalTime>118028</TotalTime>
  <Words>1241</Words>
  <Application>Microsoft Office PowerPoint</Application>
  <PresentationFormat>Widescreen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Tw Cen MT</vt:lpstr>
      <vt:lpstr>Arial</vt:lpstr>
      <vt:lpstr>Times New Roman</vt:lpstr>
      <vt:lpstr>Wingdings</vt:lpstr>
      <vt:lpstr>Gotícula</vt:lpstr>
      <vt:lpstr>EVOLUÇÃO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PASSE</dc:title>
  <dc:creator>eder.15.magalhaes@gmail.com</dc:creator>
  <cp:lastModifiedBy>Eder</cp:lastModifiedBy>
  <cp:revision>191</cp:revision>
  <dcterms:created xsi:type="dcterms:W3CDTF">2022-05-15T21:07:37Z</dcterms:created>
  <dcterms:modified xsi:type="dcterms:W3CDTF">2024-06-08T14:49:20Z</dcterms:modified>
</cp:coreProperties>
</file>