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1"/>
  </p:sldMasterIdLst>
  <p:sldIdLst>
    <p:sldId id="284" r:id="rId2"/>
    <p:sldId id="301" r:id="rId3"/>
    <p:sldId id="302" r:id="rId4"/>
    <p:sldId id="292" r:id="rId5"/>
    <p:sldId id="334" r:id="rId6"/>
    <p:sldId id="335" r:id="rId7"/>
    <p:sldId id="318" r:id="rId8"/>
    <p:sldId id="319" r:id="rId9"/>
    <p:sldId id="336" r:id="rId10"/>
    <p:sldId id="300" r:id="rId11"/>
    <p:sldId id="329" r:id="rId12"/>
    <p:sldId id="330" r:id="rId13"/>
    <p:sldId id="331" r:id="rId14"/>
    <p:sldId id="296" r:id="rId15"/>
    <p:sldId id="297" r:id="rId16"/>
    <p:sldId id="312" r:id="rId17"/>
    <p:sldId id="314" r:id="rId18"/>
    <p:sldId id="315" r:id="rId19"/>
    <p:sldId id="313" r:id="rId20"/>
    <p:sldId id="338" r:id="rId21"/>
    <p:sldId id="33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81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Date Placeholder 2"/>
          <p:cNvSpPr>
            <a:spLocks noGrp="1"/>
          </p:cNvSpPr>
          <p:nvPr>
            <p:ph type="dt" sz="half" idx="10"/>
          </p:nvPr>
        </p:nvSpPr>
        <p:spPr/>
        <p:txBody>
          <a:bodyPr/>
          <a:lstStyle/>
          <a:p>
            <a:fld id="{A1E45834-53BD-4C8F-B791-CD5378F4150E}"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55760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393648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2992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40633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211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3144126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385580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2325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91827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A1E45834-53BD-4C8F-B791-CD5378F4150E}"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188071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A1E45834-53BD-4C8F-B791-CD5378F4150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00945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A1E45834-53BD-4C8F-B791-CD5378F4150E}"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85507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A1E45834-53BD-4C8F-B791-CD5378F4150E}"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130751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45834-53BD-4C8F-B791-CD5378F4150E}"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2467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A1E45834-53BD-4C8F-B791-CD5378F4150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95671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A1E45834-53BD-4C8F-B791-CD5378F4150E}"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D7796-F675-488F-AC46-C88938C80352}" type="slidenum">
              <a:rPr lang="en-US" smtClean="0"/>
              <a:t>‹nº›</a:t>
            </a:fld>
            <a:endParaRPr lang="en-US"/>
          </a:p>
        </p:txBody>
      </p:sp>
    </p:spTree>
    <p:extLst>
      <p:ext uri="{BB962C8B-B14F-4D97-AF65-F5344CB8AC3E}">
        <p14:creationId xmlns:p14="http://schemas.microsoft.com/office/powerpoint/2010/main" val="220031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1E45834-53BD-4C8F-B791-CD5378F4150E}" type="datetimeFigureOut">
              <a:rPr lang="en-US" smtClean="0"/>
              <a:t>5/30/2024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19D7796-F675-488F-AC46-C88938C80352}" type="slidenum">
              <a:rPr lang="en-US" smtClean="0"/>
              <a:t>‹nº›</a:t>
            </a:fld>
            <a:endParaRPr lang="en-US"/>
          </a:p>
        </p:txBody>
      </p:sp>
    </p:spTree>
    <p:extLst>
      <p:ext uri="{BB962C8B-B14F-4D97-AF65-F5344CB8AC3E}">
        <p14:creationId xmlns:p14="http://schemas.microsoft.com/office/powerpoint/2010/main" val="1480526560"/>
      </p:ext>
    </p:extLst>
  </p:cSld>
  <p:clrMap bg1="dk1" tx1="lt1" bg2="dk2" tx2="lt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4E933-58DE-4F4C-990D-486ABBE0A439}"/>
              </a:ext>
            </a:extLst>
          </p:cNvPr>
          <p:cNvSpPr>
            <a:spLocks noGrp="1"/>
          </p:cNvSpPr>
          <p:nvPr>
            <p:ph type="ctrTitle"/>
          </p:nvPr>
        </p:nvSpPr>
        <p:spPr>
          <a:xfrm>
            <a:off x="1446707" y="195942"/>
            <a:ext cx="8439118" cy="1137653"/>
          </a:xfrm>
        </p:spPr>
        <p:txBody>
          <a:bodyPr anchor="t">
            <a:noAutofit/>
          </a:bodyPr>
          <a:lstStyle/>
          <a:p>
            <a:pPr algn="ctr">
              <a:lnSpc>
                <a:spcPct val="150000"/>
              </a:lnSpc>
            </a:pPr>
            <a:r>
              <a:rPr lang="pt-BR" sz="5400" b="1" dirty="0" smtClean="0">
                <a:solidFill>
                  <a:schemeClr val="bg1"/>
                </a:solidFill>
                <a:latin typeface="+mn-lt"/>
              </a:rPr>
              <a:t>TEMA: D E U S </a:t>
            </a:r>
            <a:endParaRPr lang="pt-BR" sz="5400" b="1" dirty="0">
              <a:solidFill>
                <a:schemeClr val="bg1"/>
              </a:solidFill>
              <a:latin typeface="+mn-lt"/>
            </a:endParaRPr>
          </a:p>
        </p:txBody>
      </p:sp>
      <p:pic>
        <p:nvPicPr>
          <p:cNvPr id="3" name="Imagem 2"/>
          <p:cNvPicPr>
            <a:picLocks noChangeAspect="1"/>
          </p:cNvPicPr>
          <p:nvPr/>
        </p:nvPicPr>
        <p:blipFill rotWithShape="1">
          <a:blip r:embed="rId2"/>
          <a:srcRect l="15095" t="28661" r="39425" b="28303"/>
          <a:stretch/>
        </p:blipFill>
        <p:spPr>
          <a:xfrm>
            <a:off x="1280664" y="1502227"/>
            <a:ext cx="9267593" cy="4930442"/>
          </a:xfrm>
          <a:prstGeom prst="rect">
            <a:avLst/>
          </a:prstGeom>
        </p:spPr>
      </p:pic>
    </p:spTree>
    <p:extLst>
      <p:ext uri="{BB962C8B-B14F-4D97-AF65-F5344CB8AC3E}">
        <p14:creationId xmlns:p14="http://schemas.microsoft.com/office/powerpoint/2010/main" val="207755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3895" y="626629"/>
            <a:ext cx="11352627" cy="936090"/>
          </a:xfrm>
          <a:prstGeom prst="rect">
            <a:avLst/>
          </a:prstGeom>
          <a:noFill/>
        </p:spPr>
        <p:txBody>
          <a:bodyPr wrap="square" rtlCol="0">
            <a:spAutoFit/>
          </a:bodyPr>
          <a:lstStyle/>
          <a:p>
            <a:pPr algn="ctr">
              <a:lnSpc>
                <a:spcPct val="200000"/>
              </a:lnSpc>
            </a:pPr>
            <a:r>
              <a:rPr lang="pt-BR" sz="3200" b="1" dirty="0">
                <a:solidFill>
                  <a:schemeClr val="bg1"/>
                </a:solidFill>
              </a:rPr>
              <a:t>Se Deus está em toda parte, por que não o vemos?</a:t>
            </a:r>
            <a:endParaRPr lang="pt-BR" sz="7200" b="1" dirty="0">
              <a:solidFill>
                <a:schemeClr val="bg1"/>
              </a:solidFill>
              <a:latin typeface="Calibri" panose="020F0502020204030204" pitchFamily="34" charset="0"/>
              <a:cs typeface="Calibri" panose="020F0502020204030204" pitchFamily="34" charset="0"/>
            </a:endParaRPr>
          </a:p>
        </p:txBody>
      </p:sp>
      <p:sp>
        <p:nvSpPr>
          <p:cNvPr id="2" name="CaixaDeTexto 1"/>
          <p:cNvSpPr txBox="1"/>
          <p:nvPr/>
        </p:nvSpPr>
        <p:spPr>
          <a:xfrm>
            <a:off x="618978" y="2278966"/>
            <a:ext cx="11127544" cy="2308324"/>
          </a:xfrm>
          <a:prstGeom prst="rect">
            <a:avLst/>
          </a:prstGeom>
          <a:noFill/>
        </p:spPr>
        <p:txBody>
          <a:bodyPr wrap="square" rtlCol="0">
            <a:spAutoFit/>
          </a:bodyPr>
          <a:lstStyle/>
          <a:p>
            <a:pPr algn="ctr">
              <a:lnSpc>
                <a:spcPct val="150000"/>
              </a:lnSpc>
            </a:pPr>
            <a:r>
              <a:rPr lang="pt-BR" sz="3200" dirty="0">
                <a:solidFill>
                  <a:schemeClr val="bg1"/>
                </a:solidFill>
              </a:rPr>
              <a:t>Por serem limitadas as percepções dos nossos órgãos visuais, elas os tornam inaptos à visão de certas coisas, mesmo materiais. </a:t>
            </a:r>
          </a:p>
        </p:txBody>
      </p:sp>
      <p:sp>
        <p:nvSpPr>
          <p:cNvPr id="3" name="CaixaDeTexto 2"/>
          <p:cNvSpPr txBox="1"/>
          <p:nvPr/>
        </p:nvSpPr>
        <p:spPr>
          <a:xfrm>
            <a:off x="1026942" y="5106572"/>
            <a:ext cx="9805181" cy="739754"/>
          </a:xfrm>
          <a:prstGeom prst="rect">
            <a:avLst/>
          </a:prstGeom>
          <a:noFill/>
        </p:spPr>
        <p:txBody>
          <a:bodyPr wrap="square" rtlCol="0">
            <a:spAutoFit/>
          </a:bodyPr>
          <a:lstStyle/>
          <a:p>
            <a:pPr algn="ctr">
              <a:lnSpc>
                <a:spcPct val="150000"/>
              </a:lnSpc>
            </a:pPr>
            <a:r>
              <a:rPr lang="pt-BR" sz="3200" b="1" dirty="0">
                <a:solidFill>
                  <a:schemeClr val="bg1"/>
                </a:solidFill>
              </a:rPr>
              <a:t>A Gênese / Allan Kardec – Capítulo 2 </a:t>
            </a:r>
            <a:r>
              <a:rPr lang="pt-BR" sz="3200" b="1" dirty="0" smtClean="0">
                <a:solidFill>
                  <a:schemeClr val="bg1"/>
                </a:solidFill>
              </a:rPr>
              <a:t>- item 31</a:t>
            </a:r>
            <a:endParaRPr lang="pt-BR" sz="3200" b="1" dirty="0">
              <a:solidFill>
                <a:schemeClr val="bg1"/>
              </a:solidFill>
            </a:endParaRPr>
          </a:p>
        </p:txBody>
      </p:sp>
    </p:spTree>
    <p:extLst>
      <p:ext uri="{BB962C8B-B14F-4D97-AF65-F5344CB8AC3E}">
        <p14:creationId xmlns:p14="http://schemas.microsoft.com/office/powerpoint/2010/main" val="275116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2709" y="633046"/>
            <a:ext cx="11113476" cy="5262979"/>
          </a:xfrm>
          <a:prstGeom prst="rect">
            <a:avLst/>
          </a:prstGeom>
          <a:noFill/>
        </p:spPr>
        <p:txBody>
          <a:bodyPr wrap="square" rtlCol="0">
            <a:spAutoFit/>
          </a:bodyPr>
          <a:lstStyle/>
          <a:p>
            <a:pPr algn="ctr">
              <a:lnSpc>
                <a:spcPct val="150000"/>
              </a:lnSpc>
            </a:pPr>
            <a:r>
              <a:rPr lang="pt-BR" sz="3200" b="1" dirty="0" smtClean="0">
                <a:solidFill>
                  <a:schemeClr val="bg1"/>
                </a:solidFill>
              </a:rPr>
              <a:t>São </a:t>
            </a:r>
            <a:r>
              <a:rPr lang="pt-BR" sz="3200" b="1" dirty="0">
                <a:solidFill>
                  <a:schemeClr val="bg1"/>
                </a:solidFill>
              </a:rPr>
              <a:t>ilimitadas as percepções e os conhecimentos dos Espíritos? Numa palavra: eles sabem tudo</a:t>
            </a:r>
            <a:r>
              <a:rPr lang="pt-BR" sz="3200" b="1" dirty="0" smtClean="0">
                <a:solidFill>
                  <a:schemeClr val="bg1"/>
                </a:solidFill>
              </a:rPr>
              <a:t>?</a:t>
            </a:r>
          </a:p>
          <a:p>
            <a:pPr algn="just">
              <a:lnSpc>
                <a:spcPct val="150000"/>
              </a:lnSpc>
            </a:pPr>
            <a:r>
              <a:rPr lang="pt-BR" sz="3200" dirty="0" smtClean="0">
                <a:solidFill>
                  <a:schemeClr val="bg1"/>
                </a:solidFill>
              </a:rPr>
              <a:t>“</a:t>
            </a:r>
            <a:r>
              <a:rPr lang="pt-BR" sz="3200" dirty="0">
                <a:solidFill>
                  <a:schemeClr val="bg1"/>
                </a:solidFill>
              </a:rPr>
              <a:t>Quanto mais se aproximam da perfeição, tanto mais sabem. Se são Espíritos superiores, sabem muito. Os Espíritos inferiores são mais ou menos ignorantes acerca de tudo</a:t>
            </a:r>
            <a:r>
              <a:rPr lang="pt-BR" sz="3200" dirty="0" smtClean="0">
                <a:solidFill>
                  <a:schemeClr val="bg1"/>
                </a:solidFill>
              </a:rPr>
              <a:t>.”</a:t>
            </a:r>
          </a:p>
          <a:p>
            <a:pPr algn="ctr">
              <a:lnSpc>
                <a:spcPct val="150000"/>
              </a:lnSpc>
            </a:pPr>
            <a:r>
              <a:rPr lang="pt-BR" sz="3200" b="1" dirty="0" smtClean="0">
                <a:solidFill>
                  <a:schemeClr val="bg1"/>
                </a:solidFill>
              </a:rPr>
              <a:t>O </a:t>
            </a:r>
            <a:r>
              <a:rPr lang="pt-BR" sz="3200" b="1" dirty="0">
                <a:solidFill>
                  <a:schemeClr val="bg1"/>
                </a:solidFill>
              </a:rPr>
              <a:t>Livro dos Espíritos, pergunta </a:t>
            </a:r>
            <a:r>
              <a:rPr lang="pt-BR" sz="3200" b="1" dirty="0" smtClean="0">
                <a:solidFill>
                  <a:schemeClr val="bg1"/>
                </a:solidFill>
              </a:rPr>
              <a:t>238.</a:t>
            </a:r>
            <a:endParaRPr lang="pt-BR" sz="3200" b="1" dirty="0">
              <a:solidFill>
                <a:schemeClr val="bg1"/>
              </a:solidFill>
            </a:endParaRPr>
          </a:p>
        </p:txBody>
      </p:sp>
    </p:spTree>
    <p:extLst>
      <p:ext uri="{BB962C8B-B14F-4D97-AF65-F5344CB8AC3E}">
        <p14:creationId xmlns:p14="http://schemas.microsoft.com/office/powerpoint/2010/main" val="95501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53143" y="209005"/>
            <a:ext cx="10972800" cy="1754326"/>
          </a:xfrm>
          <a:prstGeom prst="rect">
            <a:avLst/>
          </a:prstGeom>
          <a:noFill/>
        </p:spPr>
        <p:txBody>
          <a:bodyPr wrap="square" rtlCol="0">
            <a:spAutoFit/>
          </a:bodyPr>
          <a:lstStyle/>
          <a:p>
            <a:pPr algn="just">
              <a:lnSpc>
                <a:spcPct val="150000"/>
              </a:lnSpc>
            </a:pPr>
            <a:r>
              <a:rPr lang="pt-BR" sz="3600" i="1" dirty="0">
                <a:solidFill>
                  <a:schemeClr val="bg1"/>
                </a:solidFill>
              </a:rPr>
              <a:t>“Tenho ainda muito que lhes dizer, mas vocês não o podem </a:t>
            </a:r>
            <a:r>
              <a:rPr lang="pt-BR" sz="3600" b="1" i="1" u="sng" dirty="0">
                <a:solidFill>
                  <a:schemeClr val="bg1"/>
                </a:solidFill>
              </a:rPr>
              <a:t>suportar agora</a:t>
            </a:r>
            <a:r>
              <a:rPr lang="pt-BR" sz="3600" i="1" dirty="0">
                <a:solidFill>
                  <a:schemeClr val="bg1"/>
                </a:solidFill>
              </a:rPr>
              <a:t>. </a:t>
            </a:r>
            <a:r>
              <a:rPr lang="pt-BR" sz="3600" i="1" dirty="0" smtClean="0">
                <a:solidFill>
                  <a:schemeClr val="bg1"/>
                </a:solidFill>
              </a:rPr>
              <a:t> (</a:t>
            </a:r>
            <a:r>
              <a:rPr lang="pt-BR" sz="3600" i="1" dirty="0">
                <a:solidFill>
                  <a:schemeClr val="bg1"/>
                </a:solidFill>
              </a:rPr>
              <a:t>João </a:t>
            </a:r>
            <a:r>
              <a:rPr lang="pt-BR" sz="3600" i="1" dirty="0" smtClean="0">
                <a:solidFill>
                  <a:schemeClr val="bg1"/>
                </a:solidFill>
              </a:rPr>
              <a:t>16:12)</a:t>
            </a:r>
            <a:endParaRPr lang="pt-BR" sz="3600" dirty="0">
              <a:solidFill>
                <a:schemeClr val="bg1"/>
              </a:solidFill>
            </a:endParaRPr>
          </a:p>
        </p:txBody>
      </p:sp>
      <p:sp>
        <p:nvSpPr>
          <p:cNvPr id="3" name="CaixaDeTexto 2"/>
          <p:cNvSpPr txBox="1"/>
          <p:nvPr/>
        </p:nvSpPr>
        <p:spPr>
          <a:xfrm>
            <a:off x="431075" y="2090057"/>
            <a:ext cx="11286308" cy="130516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q"/>
            </a:pPr>
            <a:r>
              <a:rPr lang="pt-BR" sz="2800" dirty="0">
                <a:solidFill>
                  <a:schemeClr val="bg1"/>
                </a:solidFill>
              </a:rPr>
              <a:t>Resistir; aguentar algo doloroso; manter-se firme diante de uma situação desfavorável: suportava a dor; suportou a pobreza.</a:t>
            </a:r>
            <a:endParaRPr lang="pt-BR" sz="3600" dirty="0">
              <a:solidFill>
                <a:schemeClr val="bg1"/>
              </a:solidFill>
            </a:endParaRPr>
          </a:p>
        </p:txBody>
      </p:sp>
      <p:sp>
        <p:nvSpPr>
          <p:cNvPr id="4" name="CaixaDeTexto 3"/>
          <p:cNvSpPr txBox="1"/>
          <p:nvPr/>
        </p:nvSpPr>
        <p:spPr>
          <a:xfrm>
            <a:off x="431075" y="3846036"/>
            <a:ext cx="11416936" cy="523220"/>
          </a:xfrm>
          <a:prstGeom prst="rect">
            <a:avLst/>
          </a:prstGeom>
          <a:noFill/>
        </p:spPr>
        <p:txBody>
          <a:bodyPr wrap="square" rtlCol="0">
            <a:spAutoFit/>
          </a:bodyPr>
          <a:lstStyle/>
          <a:p>
            <a:pPr marL="457200" indent="-457200" algn="just">
              <a:buFont typeface="Wingdings" panose="05000000000000000000" pitchFamily="2" charset="2"/>
              <a:buChar char="q"/>
            </a:pPr>
            <a:r>
              <a:rPr lang="pt-BR" sz="2800" dirty="0" smtClean="0">
                <a:solidFill>
                  <a:schemeClr val="bg1"/>
                </a:solidFill>
              </a:rPr>
              <a:t>Tolerar</a:t>
            </a:r>
            <a:r>
              <a:rPr lang="pt-BR" sz="2800" dirty="0">
                <a:solidFill>
                  <a:schemeClr val="bg1"/>
                </a:solidFill>
              </a:rPr>
              <a:t>; aceitar sem se opor: suportou as injúrias e não disse nada</a:t>
            </a:r>
            <a:r>
              <a:rPr lang="pt-BR" sz="2800" dirty="0" smtClean="0">
                <a:solidFill>
                  <a:schemeClr val="bg1"/>
                </a:solidFill>
              </a:rPr>
              <a:t>!</a:t>
            </a:r>
            <a:endParaRPr lang="pt-BR" sz="2800" dirty="0">
              <a:solidFill>
                <a:schemeClr val="bg1"/>
              </a:solidFill>
            </a:endParaRPr>
          </a:p>
        </p:txBody>
      </p:sp>
      <p:sp>
        <p:nvSpPr>
          <p:cNvPr id="5" name="CaixaDeTexto 4"/>
          <p:cNvSpPr txBox="1"/>
          <p:nvPr/>
        </p:nvSpPr>
        <p:spPr>
          <a:xfrm>
            <a:off x="431075" y="4702628"/>
            <a:ext cx="11416936" cy="523220"/>
          </a:xfrm>
          <a:prstGeom prst="rect">
            <a:avLst/>
          </a:prstGeom>
          <a:noFill/>
        </p:spPr>
        <p:txBody>
          <a:bodyPr wrap="square" rtlCol="0">
            <a:spAutoFit/>
          </a:bodyPr>
          <a:lstStyle/>
          <a:p>
            <a:pPr marL="457200" indent="-457200" algn="just">
              <a:buFont typeface="Wingdings" panose="05000000000000000000" pitchFamily="2" charset="2"/>
              <a:buChar char="q"/>
            </a:pPr>
            <a:r>
              <a:rPr lang="pt-BR" sz="2800" dirty="0">
                <a:solidFill>
                  <a:schemeClr val="bg1"/>
                </a:solidFill>
              </a:rPr>
              <a:t>Aguentar; não ceder ao que está sobre: a coluna suporta o telhado</a:t>
            </a:r>
            <a:r>
              <a:rPr lang="pt-BR" sz="2800" dirty="0" smtClean="0">
                <a:solidFill>
                  <a:schemeClr val="bg1"/>
                </a:solidFill>
              </a:rPr>
              <a:t>.</a:t>
            </a:r>
            <a:endParaRPr lang="pt-BR" sz="2800" dirty="0">
              <a:solidFill>
                <a:schemeClr val="bg1"/>
              </a:solidFill>
            </a:endParaRPr>
          </a:p>
        </p:txBody>
      </p:sp>
      <p:sp>
        <p:nvSpPr>
          <p:cNvPr id="6" name="CaixaDeTexto 5"/>
          <p:cNvSpPr txBox="1"/>
          <p:nvPr/>
        </p:nvSpPr>
        <p:spPr>
          <a:xfrm>
            <a:off x="431075" y="5564777"/>
            <a:ext cx="11416936" cy="954107"/>
          </a:xfrm>
          <a:prstGeom prst="rect">
            <a:avLst/>
          </a:prstGeom>
          <a:noFill/>
        </p:spPr>
        <p:txBody>
          <a:bodyPr wrap="square" rtlCol="0">
            <a:spAutoFit/>
          </a:bodyPr>
          <a:lstStyle/>
          <a:p>
            <a:pPr marL="457200" indent="-457200">
              <a:buFont typeface="Wingdings" panose="05000000000000000000" pitchFamily="2" charset="2"/>
              <a:buChar char="q"/>
            </a:pPr>
            <a:r>
              <a:rPr lang="pt-BR" sz="2800" dirty="0">
                <a:solidFill>
                  <a:schemeClr val="bg1"/>
                </a:solidFill>
              </a:rPr>
              <a:t>Aturar-se; ter um convívio pacífico: suportava o colega chato; nunca se deram bem, mas se suportavam.</a:t>
            </a:r>
          </a:p>
        </p:txBody>
      </p:sp>
    </p:spTree>
    <p:extLst>
      <p:ext uri="{BB962C8B-B14F-4D97-AF65-F5344CB8AC3E}">
        <p14:creationId xmlns:p14="http://schemas.microsoft.com/office/powerpoint/2010/main" val="930620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1886" y="1410788"/>
            <a:ext cx="10972800" cy="3970318"/>
          </a:xfrm>
          <a:prstGeom prst="rect">
            <a:avLst/>
          </a:prstGeom>
          <a:noFill/>
        </p:spPr>
        <p:txBody>
          <a:bodyPr wrap="square" rtlCol="0">
            <a:spAutoFit/>
          </a:bodyPr>
          <a:lstStyle/>
          <a:p>
            <a:pPr algn="ctr">
              <a:lnSpc>
                <a:spcPct val="200000"/>
              </a:lnSpc>
            </a:pPr>
            <a:r>
              <a:rPr lang="pt-BR" sz="3600" i="1" dirty="0">
                <a:solidFill>
                  <a:schemeClr val="bg1"/>
                </a:solidFill>
              </a:rPr>
              <a:t>Mas quando o Espírito da verdade vier, ele os guiará a toda a </a:t>
            </a:r>
            <a:r>
              <a:rPr lang="pt-BR" sz="3600" i="1" dirty="0" smtClean="0">
                <a:solidFill>
                  <a:schemeClr val="bg1"/>
                </a:solidFill>
              </a:rPr>
              <a:t>verdade... </a:t>
            </a:r>
          </a:p>
          <a:p>
            <a:pPr algn="ctr">
              <a:lnSpc>
                <a:spcPct val="150000"/>
              </a:lnSpc>
            </a:pPr>
            <a:endParaRPr lang="pt-BR" sz="3600" i="1" dirty="0">
              <a:solidFill>
                <a:schemeClr val="bg1"/>
              </a:solidFill>
            </a:endParaRPr>
          </a:p>
          <a:p>
            <a:pPr algn="ctr">
              <a:lnSpc>
                <a:spcPct val="150000"/>
              </a:lnSpc>
            </a:pPr>
            <a:r>
              <a:rPr lang="pt-BR" sz="3600" b="1" i="1" dirty="0" smtClean="0">
                <a:solidFill>
                  <a:schemeClr val="bg1"/>
                </a:solidFill>
              </a:rPr>
              <a:t>(João 16:13)</a:t>
            </a:r>
            <a:endParaRPr lang="pt-BR" sz="3600" b="1" dirty="0">
              <a:solidFill>
                <a:schemeClr val="bg1"/>
              </a:solidFill>
            </a:endParaRPr>
          </a:p>
        </p:txBody>
      </p:sp>
    </p:spTree>
    <p:extLst>
      <p:ext uri="{BB962C8B-B14F-4D97-AF65-F5344CB8AC3E}">
        <p14:creationId xmlns:p14="http://schemas.microsoft.com/office/powerpoint/2010/main" val="279815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2709" y="759655"/>
            <a:ext cx="10803986" cy="5078313"/>
          </a:xfrm>
          <a:prstGeom prst="rect">
            <a:avLst/>
          </a:prstGeom>
          <a:noFill/>
        </p:spPr>
        <p:txBody>
          <a:bodyPr wrap="square" rtlCol="0">
            <a:spAutoFit/>
          </a:bodyPr>
          <a:lstStyle/>
          <a:p>
            <a:pPr algn="ctr">
              <a:lnSpc>
                <a:spcPct val="200000"/>
              </a:lnSpc>
            </a:pPr>
            <a:r>
              <a:rPr lang="pt-BR" sz="3600" dirty="0">
                <a:solidFill>
                  <a:schemeClr val="bg1"/>
                </a:solidFill>
              </a:rPr>
              <a:t>Sem o conhecimento dos atributos de Deus, impossível seria compreender-se a obra da Criação</a:t>
            </a:r>
            <a:r>
              <a:rPr lang="pt-BR" sz="3600" dirty="0" smtClean="0">
                <a:solidFill>
                  <a:schemeClr val="bg1"/>
                </a:solidFill>
              </a:rPr>
              <a:t>.</a:t>
            </a:r>
          </a:p>
          <a:p>
            <a:pPr algn="ctr">
              <a:lnSpc>
                <a:spcPct val="200000"/>
              </a:lnSpc>
            </a:pPr>
            <a:endParaRPr lang="pt-BR" sz="3600" dirty="0" smtClean="0">
              <a:solidFill>
                <a:schemeClr val="bg1"/>
              </a:solidFill>
            </a:endParaRPr>
          </a:p>
          <a:p>
            <a:pPr algn="ctr">
              <a:lnSpc>
                <a:spcPct val="150000"/>
              </a:lnSpc>
            </a:pPr>
            <a:r>
              <a:rPr lang="pt-BR" sz="3600" b="1" dirty="0">
                <a:solidFill>
                  <a:schemeClr val="bg1"/>
                </a:solidFill>
              </a:rPr>
              <a:t>A Gênese / Allan </a:t>
            </a:r>
            <a:r>
              <a:rPr lang="pt-BR" sz="3600" b="1" dirty="0" smtClean="0">
                <a:solidFill>
                  <a:schemeClr val="bg1"/>
                </a:solidFill>
              </a:rPr>
              <a:t>Kardec</a:t>
            </a:r>
          </a:p>
          <a:p>
            <a:pPr algn="ctr">
              <a:lnSpc>
                <a:spcPct val="150000"/>
              </a:lnSpc>
            </a:pPr>
            <a:r>
              <a:rPr lang="pt-BR" sz="3600" b="1" dirty="0" smtClean="0">
                <a:solidFill>
                  <a:schemeClr val="bg1"/>
                </a:solidFill>
              </a:rPr>
              <a:t> Capítulo </a:t>
            </a:r>
            <a:r>
              <a:rPr lang="pt-BR" sz="3600" b="1" dirty="0">
                <a:solidFill>
                  <a:schemeClr val="bg1"/>
                </a:solidFill>
              </a:rPr>
              <a:t>2 item 8</a:t>
            </a:r>
            <a:r>
              <a:rPr lang="pt-BR" sz="3600" b="1" dirty="0" smtClean="0">
                <a:solidFill>
                  <a:schemeClr val="bg1"/>
                </a:solidFill>
              </a:rPr>
              <a:t>,  2° </a:t>
            </a:r>
            <a:r>
              <a:rPr lang="pt-BR" sz="3600" b="1" dirty="0">
                <a:solidFill>
                  <a:schemeClr val="bg1"/>
                </a:solidFill>
              </a:rPr>
              <a:t>Parágrafo</a:t>
            </a:r>
            <a:r>
              <a:rPr lang="pt-BR" sz="3600" b="1" dirty="0" smtClean="0">
                <a:solidFill>
                  <a:schemeClr val="bg1"/>
                </a:solidFill>
              </a:rPr>
              <a:t>.</a:t>
            </a:r>
            <a:endParaRPr lang="pt-BR" sz="3600" b="1" dirty="0">
              <a:solidFill>
                <a:schemeClr val="bg1"/>
              </a:solidFill>
            </a:endParaRPr>
          </a:p>
        </p:txBody>
      </p:sp>
    </p:spTree>
    <p:extLst>
      <p:ext uri="{BB962C8B-B14F-4D97-AF65-F5344CB8AC3E}">
        <p14:creationId xmlns:p14="http://schemas.microsoft.com/office/powerpoint/2010/main" val="67543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8978" y="361760"/>
            <a:ext cx="10733650" cy="584775"/>
          </a:xfrm>
          <a:prstGeom prst="rect">
            <a:avLst/>
          </a:prstGeom>
          <a:noFill/>
        </p:spPr>
        <p:txBody>
          <a:bodyPr wrap="square" rtlCol="0">
            <a:spAutoFit/>
          </a:bodyPr>
          <a:lstStyle/>
          <a:p>
            <a:pPr algn="ctr"/>
            <a:r>
              <a:rPr lang="pt-BR" sz="3200" b="1" dirty="0" smtClean="0">
                <a:solidFill>
                  <a:schemeClr val="bg1"/>
                </a:solidFill>
              </a:rPr>
              <a:t>Quais são os atributos de Deus?</a:t>
            </a:r>
            <a:endParaRPr lang="pt-BR" sz="3200" b="1" dirty="0">
              <a:solidFill>
                <a:schemeClr val="bg1"/>
              </a:solidFill>
            </a:endParaRPr>
          </a:p>
        </p:txBody>
      </p:sp>
      <p:sp>
        <p:nvSpPr>
          <p:cNvPr id="3" name="CaixaDeTexto 2"/>
          <p:cNvSpPr txBox="1"/>
          <p:nvPr/>
        </p:nvSpPr>
        <p:spPr>
          <a:xfrm>
            <a:off x="618978" y="1195753"/>
            <a:ext cx="10944665" cy="3052690"/>
          </a:xfrm>
          <a:prstGeom prst="rect">
            <a:avLst/>
          </a:prstGeom>
          <a:noFill/>
        </p:spPr>
        <p:txBody>
          <a:bodyPr wrap="square" rtlCol="0">
            <a:spAutoFit/>
          </a:bodyPr>
          <a:lstStyle/>
          <a:p>
            <a:pPr algn="just">
              <a:lnSpc>
                <a:spcPct val="150000"/>
              </a:lnSpc>
            </a:pPr>
            <a:r>
              <a:rPr lang="pt-BR" sz="3200" b="1" dirty="0">
                <a:solidFill>
                  <a:schemeClr val="bg1"/>
                </a:solidFill>
              </a:rPr>
              <a:t>Deus é eterno. </a:t>
            </a:r>
            <a:r>
              <a:rPr lang="pt-BR" sz="3200" dirty="0">
                <a:solidFill>
                  <a:schemeClr val="bg1"/>
                </a:solidFill>
              </a:rPr>
              <a:t>Se tivesse tido princípio, teria saído do nada, ou, então, também teria sido criado, por um ser anterior. É assim que, de degrau em degrau, remontamos ao infinito e à </a:t>
            </a:r>
            <a:r>
              <a:rPr lang="pt-BR" sz="3200" dirty="0" smtClean="0">
                <a:solidFill>
                  <a:schemeClr val="bg1"/>
                </a:solidFill>
              </a:rPr>
              <a:t>eternidade.</a:t>
            </a:r>
            <a:endParaRPr lang="pt-BR" sz="3200" dirty="0">
              <a:solidFill>
                <a:schemeClr val="bg1"/>
              </a:solidFill>
            </a:endParaRPr>
          </a:p>
        </p:txBody>
      </p:sp>
      <p:sp>
        <p:nvSpPr>
          <p:cNvPr id="6" name="CaixaDeTexto 5"/>
          <p:cNvSpPr txBox="1"/>
          <p:nvPr/>
        </p:nvSpPr>
        <p:spPr>
          <a:xfrm>
            <a:off x="618978" y="4248443"/>
            <a:ext cx="11169748" cy="1569660"/>
          </a:xfrm>
          <a:prstGeom prst="rect">
            <a:avLst/>
          </a:prstGeom>
          <a:noFill/>
        </p:spPr>
        <p:txBody>
          <a:bodyPr wrap="square" rtlCol="0">
            <a:spAutoFit/>
          </a:bodyPr>
          <a:lstStyle/>
          <a:p>
            <a:pPr algn="just">
              <a:lnSpc>
                <a:spcPct val="150000"/>
              </a:lnSpc>
            </a:pPr>
            <a:r>
              <a:rPr lang="pt-BR" sz="3200" b="1" dirty="0">
                <a:solidFill>
                  <a:schemeClr val="bg1"/>
                </a:solidFill>
              </a:rPr>
              <a:t>É imutável. </a:t>
            </a:r>
            <a:r>
              <a:rPr lang="pt-BR" sz="3200" dirty="0">
                <a:solidFill>
                  <a:schemeClr val="bg1"/>
                </a:solidFill>
              </a:rPr>
              <a:t>Se estivesse sujeito a mudanças, as leis que regem o Universo nenhuma estabilidade teriam.</a:t>
            </a:r>
          </a:p>
        </p:txBody>
      </p:sp>
      <p:sp>
        <p:nvSpPr>
          <p:cNvPr id="7" name="CaixaDeTexto 6"/>
          <p:cNvSpPr txBox="1"/>
          <p:nvPr/>
        </p:nvSpPr>
        <p:spPr>
          <a:xfrm>
            <a:off x="2024743" y="5975566"/>
            <a:ext cx="7315200" cy="584775"/>
          </a:xfrm>
          <a:prstGeom prst="rect">
            <a:avLst/>
          </a:prstGeom>
          <a:noFill/>
        </p:spPr>
        <p:txBody>
          <a:bodyPr wrap="square" rtlCol="0">
            <a:spAutoFit/>
          </a:bodyPr>
          <a:lstStyle/>
          <a:p>
            <a:pPr algn="ctr"/>
            <a:r>
              <a:rPr lang="pt-BR" sz="3200" b="1" dirty="0" smtClean="0">
                <a:solidFill>
                  <a:schemeClr val="bg1"/>
                </a:solidFill>
              </a:rPr>
              <a:t>O Livro dos Espíritos, pergunta 13.</a:t>
            </a:r>
            <a:endParaRPr lang="pt-BR" sz="3200" b="1" dirty="0">
              <a:solidFill>
                <a:schemeClr val="bg1"/>
              </a:solidFill>
            </a:endParaRPr>
          </a:p>
        </p:txBody>
      </p:sp>
      <p:sp>
        <p:nvSpPr>
          <p:cNvPr id="4" name="CaixaDeTexto 3"/>
          <p:cNvSpPr txBox="1"/>
          <p:nvPr/>
        </p:nvSpPr>
        <p:spPr>
          <a:xfrm>
            <a:off x="10743697" y="5975566"/>
            <a:ext cx="1045029" cy="523220"/>
          </a:xfrm>
          <a:prstGeom prst="rect">
            <a:avLst/>
          </a:prstGeom>
          <a:noFill/>
        </p:spPr>
        <p:txBody>
          <a:bodyPr wrap="square" rtlCol="0">
            <a:spAutoFit/>
          </a:bodyPr>
          <a:lstStyle/>
          <a:p>
            <a:pPr algn="ctr"/>
            <a:r>
              <a:rPr lang="pt-BR" sz="2800" b="1" dirty="0" smtClean="0">
                <a:solidFill>
                  <a:schemeClr val="bg1"/>
                </a:solidFill>
              </a:rPr>
              <a:t>1x4</a:t>
            </a:r>
            <a:endParaRPr lang="pt-BR" sz="2800" b="1" dirty="0">
              <a:solidFill>
                <a:schemeClr val="bg1"/>
              </a:solidFill>
            </a:endParaRPr>
          </a:p>
        </p:txBody>
      </p:sp>
    </p:spTree>
    <p:extLst>
      <p:ext uri="{BB962C8B-B14F-4D97-AF65-F5344CB8AC3E}">
        <p14:creationId xmlns:p14="http://schemas.microsoft.com/office/powerpoint/2010/main" val="3285348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8978" y="361760"/>
            <a:ext cx="10733650" cy="584775"/>
          </a:xfrm>
          <a:prstGeom prst="rect">
            <a:avLst/>
          </a:prstGeom>
          <a:noFill/>
        </p:spPr>
        <p:txBody>
          <a:bodyPr wrap="square" rtlCol="0">
            <a:spAutoFit/>
          </a:bodyPr>
          <a:lstStyle/>
          <a:p>
            <a:pPr algn="ctr"/>
            <a:r>
              <a:rPr lang="pt-BR" sz="3200" b="1" dirty="0" smtClean="0">
                <a:solidFill>
                  <a:schemeClr val="bg1"/>
                </a:solidFill>
              </a:rPr>
              <a:t>Quais são os atributos de Deus?</a:t>
            </a:r>
            <a:endParaRPr lang="pt-BR" sz="3200" b="1" dirty="0">
              <a:solidFill>
                <a:schemeClr val="bg1"/>
              </a:solidFill>
            </a:endParaRPr>
          </a:p>
        </p:txBody>
      </p:sp>
      <p:sp>
        <p:nvSpPr>
          <p:cNvPr id="3" name="CaixaDeTexto 2"/>
          <p:cNvSpPr txBox="1"/>
          <p:nvPr/>
        </p:nvSpPr>
        <p:spPr>
          <a:xfrm>
            <a:off x="618978" y="1195753"/>
            <a:ext cx="10944665" cy="2955233"/>
          </a:xfrm>
          <a:prstGeom prst="rect">
            <a:avLst/>
          </a:prstGeom>
          <a:noFill/>
        </p:spPr>
        <p:txBody>
          <a:bodyPr wrap="square" rtlCol="0">
            <a:spAutoFit/>
          </a:bodyPr>
          <a:lstStyle/>
          <a:p>
            <a:pPr algn="just">
              <a:lnSpc>
                <a:spcPct val="150000"/>
              </a:lnSpc>
            </a:pPr>
            <a:r>
              <a:rPr lang="pt-BR" sz="3200" b="1" dirty="0">
                <a:solidFill>
                  <a:schemeClr val="bg1"/>
                </a:solidFill>
              </a:rPr>
              <a:t>É imaterial. </a:t>
            </a:r>
            <a:r>
              <a:rPr lang="pt-BR" sz="3200" dirty="0">
                <a:solidFill>
                  <a:schemeClr val="bg1"/>
                </a:solidFill>
              </a:rPr>
              <a:t>Quer isto dizer que a sua natureza difere de tudo o que chamamos matéria. De outro modo, ele não seria imutável, porque estaria sujeito às transformações da matéria.</a:t>
            </a:r>
          </a:p>
        </p:txBody>
      </p:sp>
      <p:sp>
        <p:nvSpPr>
          <p:cNvPr id="6" name="CaixaDeTexto 5"/>
          <p:cNvSpPr txBox="1"/>
          <p:nvPr/>
        </p:nvSpPr>
        <p:spPr>
          <a:xfrm>
            <a:off x="618978" y="4248443"/>
            <a:ext cx="11169748" cy="1477905"/>
          </a:xfrm>
          <a:prstGeom prst="rect">
            <a:avLst/>
          </a:prstGeom>
          <a:noFill/>
        </p:spPr>
        <p:txBody>
          <a:bodyPr wrap="square" rtlCol="0">
            <a:spAutoFit/>
          </a:bodyPr>
          <a:lstStyle/>
          <a:p>
            <a:pPr algn="just">
              <a:lnSpc>
                <a:spcPct val="150000"/>
              </a:lnSpc>
            </a:pPr>
            <a:r>
              <a:rPr lang="pt-BR" sz="3200" b="1" dirty="0">
                <a:solidFill>
                  <a:schemeClr val="bg1"/>
                </a:solidFill>
              </a:rPr>
              <a:t>É único. </a:t>
            </a:r>
            <a:r>
              <a:rPr lang="pt-BR" sz="3200" dirty="0">
                <a:solidFill>
                  <a:schemeClr val="bg1"/>
                </a:solidFill>
              </a:rPr>
              <a:t>Se muitos Deuses houvesse, não haveria unidade de vistas, nem unidade de poder na ordenação do Universo.</a:t>
            </a:r>
          </a:p>
        </p:txBody>
      </p:sp>
      <p:sp>
        <p:nvSpPr>
          <p:cNvPr id="7" name="CaixaDeTexto 6"/>
          <p:cNvSpPr txBox="1"/>
          <p:nvPr/>
        </p:nvSpPr>
        <p:spPr>
          <a:xfrm>
            <a:off x="1802674" y="5975566"/>
            <a:ext cx="7589520" cy="584775"/>
          </a:xfrm>
          <a:prstGeom prst="rect">
            <a:avLst/>
          </a:prstGeom>
          <a:noFill/>
        </p:spPr>
        <p:txBody>
          <a:bodyPr wrap="square" rtlCol="0">
            <a:spAutoFit/>
          </a:bodyPr>
          <a:lstStyle/>
          <a:p>
            <a:pPr algn="ctr"/>
            <a:r>
              <a:rPr lang="pt-BR" sz="3200" b="1" dirty="0" smtClean="0">
                <a:solidFill>
                  <a:schemeClr val="bg1"/>
                </a:solidFill>
              </a:rPr>
              <a:t>O Livro dos Espíritos, pergunta 13.</a:t>
            </a:r>
            <a:endParaRPr lang="pt-BR" sz="3200" b="1" dirty="0">
              <a:solidFill>
                <a:schemeClr val="bg1"/>
              </a:solidFill>
            </a:endParaRPr>
          </a:p>
        </p:txBody>
      </p:sp>
      <p:sp>
        <p:nvSpPr>
          <p:cNvPr id="8" name="CaixaDeTexto 7"/>
          <p:cNvSpPr txBox="1"/>
          <p:nvPr/>
        </p:nvSpPr>
        <p:spPr>
          <a:xfrm>
            <a:off x="10743697" y="5975566"/>
            <a:ext cx="1045029" cy="523220"/>
          </a:xfrm>
          <a:prstGeom prst="rect">
            <a:avLst/>
          </a:prstGeom>
          <a:noFill/>
        </p:spPr>
        <p:txBody>
          <a:bodyPr wrap="square" rtlCol="0">
            <a:spAutoFit/>
          </a:bodyPr>
          <a:lstStyle/>
          <a:p>
            <a:pPr algn="ctr"/>
            <a:r>
              <a:rPr lang="pt-BR" sz="2800" b="1" dirty="0" smtClean="0">
                <a:solidFill>
                  <a:schemeClr val="bg1"/>
                </a:solidFill>
              </a:rPr>
              <a:t>2x4</a:t>
            </a:r>
            <a:endParaRPr lang="pt-BR" sz="2800" b="1" dirty="0">
              <a:solidFill>
                <a:schemeClr val="bg1"/>
              </a:solidFill>
            </a:endParaRPr>
          </a:p>
        </p:txBody>
      </p:sp>
    </p:spTree>
    <p:extLst>
      <p:ext uri="{BB962C8B-B14F-4D97-AF65-F5344CB8AC3E}">
        <p14:creationId xmlns:p14="http://schemas.microsoft.com/office/powerpoint/2010/main" val="2490262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8978" y="361760"/>
            <a:ext cx="10733650" cy="584775"/>
          </a:xfrm>
          <a:prstGeom prst="rect">
            <a:avLst/>
          </a:prstGeom>
          <a:noFill/>
        </p:spPr>
        <p:txBody>
          <a:bodyPr wrap="square" rtlCol="0">
            <a:spAutoFit/>
          </a:bodyPr>
          <a:lstStyle/>
          <a:p>
            <a:pPr algn="ctr"/>
            <a:r>
              <a:rPr lang="pt-BR" sz="3200" b="1" dirty="0" smtClean="0">
                <a:solidFill>
                  <a:schemeClr val="bg1"/>
                </a:solidFill>
              </a:rPr>
              <a:t>Quais são os atributos de Deus?</a:t>
            </a:r>
            <a:endParaRPr lang="pt-BR" sz="3200" b="1" dirty="0">
              <a:solidFill>
                <a:schemeClr val="bg1"/>
              </a:solidFill>
            </a:endParaRPr>
          </a:p>
        </p:txBody>
      </p:sp>
      <p:sp>
        <p:nvSpPr>
          <p:cNvPr id="3" name="CaixaDeTexto 2"/>
          <p:cNvSpPr txBox="1"/>
          <p:nvPr/>
        </p:nvSpPr>
        <p:spPr>
          <a:xfrm>
            <a:off x="618978" y="1389009"/>
            <a:ext cx="10944665" cy="4144083"/>
          </a:xfrm>
          <a:prstGeom prst="rect">
            <a:avLst/>
          </a:prstGeom>
          <a:noFill/>
        </p:spPr>
        <p:txBody>
          <a:bodyPr wrap="square" rtlCol="0">
            <a:spAutoFit/>
          </a:bodyPr>
          <a:lstStyle/>
          <a:p>
            <a:pPr algn="just">
              <a:lnSpc>
                <a:spcPct val="150000"/>
              </a:lnSpc>
            </a:pPr>
            <a:r>
              <a:rPr lang="pt-BR" sz="3600" b="1" dirty="0">
                <a:solidFill>
                  <a:schemeClr val="bg1"/>
                </a:solidFill>
              </a:rPr>
              <a:t>É onipotente. </a:t>
            </a:r>
            <a:r>
              <a:rPr lang="pt-BR" sz="3600" dirty="0">
                <a:solidFill>
                  <a:schemeClr val="bg1"/>
                </a:solidFill>
              </a:rPr>
              <a:t>Ele o é, porque é único. Se não dispusesse do soberano poder, algo haveria mais poderoso ou tão poderoso quanto ele, que então não teria feito todas as coisas. As que não houvesse feito seriam obra de outro Deus.</a:t>
            </a:r>
          </a:p>
        </p:txBody>
      </p:sp>
      <p:sp>
        <p:nvSpPr>
          <p:cNvPr id="7" name="CaixaDeTexto 6"/>
          <p:cNvSpPr txBox="1"/>
          <p:nvPr/>
        </p:nvSpPr>
        <p:spPr>
          <a:xfrm>
            <a:off x="1698171" y="5975566"/>
            <a:ext cx="7850778" cy="584775"/>
          </a:xfrm>
          <a:prstGeom prst="rect">
            <a:avLst/>
          </a:prstGeom>
          <a:noFill/>
        </p:spPr>
        <p:txBody>
          <a:bodyPr wrap="square" rtlCol="0">
            <a:spAutoFit/>
          </a:bodyPr>
          <a:lstStyle/>
          <a:p>
            <a:pPr algn="ctr"/>
            <a:r>
              <a:rPr lang="pt-BR" sz="3200" b="1" dirty="0" smtClean="0">
                <a:solidFill>
                  <a:schemeClr val="bg1"/>
                </a:solidFill>
              </a:rPr>
              <a:t>O Livro dos Espíritos, pergunta 13.</a:t>
            </a:r>
            <a:endParaRPr lang="pt-BR" sz="3200" b="1" dirty="0">
              <a:solidFill>
                <a:schemeClr val="bg1"/>
              </a:solidFill>
            </a:endParaRPr>
          </a:p>
        </p:txBody>
      </p:sp>
      <p:sp>
        <p:nvSpPr>
          <p:cNvPr id="5" name="CaixaDeTexto 4"/>
          <p:cNvSpPr txBox="1"/>
          <p:nvPr/>
        </p:nvSpPr>
        <p:spPr>
          <a:xfrm>
            <a:off x="10743697" y="5975566"/>
            <a:ext cx="1045029" cy="523220"/>
          </a:xfrm>
          <a:prstGeom prst="rect">
            <a:avLst/>
          </a:prstGeom>
          <a:noFill/>
        </p:spPr>
        <p:txBody>
          <a:bodyPr wrap="square" rtlCol="0">
            <a:spAutoFit/>
          </a:bodyPr>
          <a:lstStyle/>
          <a:p>
            <a:pPr algn="ctr"/>
            <a:r>
              <a:rPr lang="pt-BR" sz="2800" b="1" dirty="0" smtClean="0">
                <a:solidFill>
                  <a:schemeClr val="bg1"/>
                </a:solidFill>
              </a:rPr>
              <a:t>3x4</a:t>
            </a:r>
            <a:endParaRPr lang="pt-BR" sz="2800" b="1" dirty="0">
              <a:solidFill>
                <a:schemeClr val="bg1"/>
              </a:solidFill>
            </a:endParaRPr>
          </a:p>
        </p:txBody>
      </p:sp>
    </p:spTree>
    <p:extLst>
      <p:ext uri="{BB962C8B-B14F-4D97-AF65-F5344CB8AC3E}">
        <p14:creationId xmlns:p14="http://schemas.microsoft.com/office/powerpoint/2010/main" val="3467817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8978" y="361760"/>
            <a:ext cx="10733650" cy="584775"/>
          </a:xfrm>
          <a:prstGeom prst="rect">
            <a:avLst/>
          </a:prstGeom>
          <a:noFill/>
        </p:spPr>
        <p:txBody>
          <a:bodyPr wrap="square" rtlCol="0">
            <a:spAutoFit/>
          </a:bodyPr>
          <a:lstStyle/>
          <a:p>
            <a:pPr algn="ctr"/>
            <a:r>
              <a:rPr lang="pt-BR" sz="3200" b="1" dirty="0" smtClean="0">
                <a:solidFill>
                  <a:schemeClr val="bg1"/>
                </a:solidFill>
              </a:rPr>
              <a:t>Quais são os atributos de Deus?</a:t>
            </a:r>
            <a:endParaRPr lang="pt-BR" sz="3200" b="1" dirty="0">
              <a:solidFill>
                <a:schemeClr val="bg1"/>
              </a:solidFill>
            </a:endParaRPr>
          </a:p>
        </p:txBody>
      </p:sp>
      <p:sp>
        <p:nvSpPr>
          <p:cNvPr id="6" name="CaixaDeTexto 5"/>
          <p:cNvSpPr txBox="1"/>
          <p:nvPr/>
        </p:nvSpPr>
        <p:spPr>
          <a:xfrm>
            <a:off x="400929" y="1389009"/>
            <a:ext cx="11169748" cy="4144083"/>
          </a:xfrm>
          <a:prstGeom prst="rect">
            <a:avLst/>
          </a:prstGeom>
          <a:noFill/>
        </p:spPr>
        <p:txBody>
          <a:bodyPr wrap="square" rtlCol="0">
            <a:spAutoFit/>
          </a:bodyPr>
          <a:lstStyle/>
          <a:p>
            <a:pPr algn="just">
              <a:lnSpc>
                <a:spcPct val="150000"/>
              </a:lnSpc>
            </a:pPr>
            <a:r>
              <a:rPr lang="pt-BR" sz="3600" b="1" dirty="0">
                <a:solidFill>
                  <a:schemeClr val="bg1"/>
                </a:solidFill>
              </a:rPr>
              <a:t>É soberanamente justo e bom. </a:t>
            </a:r>
            <a:r>
              <a:rPr lang="pt-BR" sz="3600" dirty="0">
                <a:solidFill>
                  <a:schemeClr val="bg1"/>
                </a:solidFill>
              </a:rPr>
              <a:t>A sabedoria providencial das leis divinas se revela, assim nas mais pequeninas coisas, como nas maiores, e essa sabedoria não permite se duvide nem da justiça nem da bondade de Deus.</a:t>
            </a:r>
          </a:p>
        </p:txBody>
      </p:sp>
      <p:sp>
        <p:nvSpPr>
          <p:cNvPr id="7" name="CaixaDeTexto 6"/>
          <p:cNvSpPr txBox="1"/>
          <p:nvPr/>
        </p:nvSpPr>
        <p:spPr>
          <a:xfrm>
            <a:off x="1371600" y="5975566"/>
            <a:ext cx="7889966" cy="584775"/>
          </a:xfrm>
          <a:prstGeom prst="rect">
            <a:avLst/>
          </a:prstGeom>
          <a:noFill/>
        </p:spPr>
        <p:txBody>
          <a:bodyPr wrap="square" rtlCol="0">
            <a:spAutoFit/>
          </a:bodyPr>
          <a:lstStyle/>
          <a:p>
            <a:pPr algn="ctr"/>
            <a:r>
              <a:rPr lang="pt-BR" sz="3200" b="1" dirty="0" smtClean="0">
                <a:solidFill>
                  <a:schemeClr val="bg1"/>
                </a:solidFill>
              </a:rPr>
              <a:t>O Livro dos Espíritos, pergunta 13.</a:t>
            </a:r>
            <a:endParaRPr lang="pt-BR" sz="3200" b="1" dirty="0">
              <a:solidFill>
                <a:schemeClr val="bg1"/>
              </a:solidFill>
            </a:endParaRPr>
          </a:p>
        </p:txBody>
      </p:sp>
      <p:sp>
        <p:nvSpPr>
          <p:cNvPr id="5" name="CaixaDeTexto 4"/>
          <p:cNvSpPr txBox="1"/>
          <p:nvPr/>
        </p:nvSpPr>
        <p:spPr>
          <a:xfrm>
            <a:off x="10743697" y="5975566"/>
            <a:ext cx="1045029" cy="523220"/>
          </a:xfrm>
          <a:prstGeom prst="rect">
            <a:avLst/>
          </a:prstGeom>
          <a:noFill/>
        </p:spPr>
        <p:txBody>
          <a:bodyPr wrap="square" rtlCol="0">
            <a:spAutoFit/>
          </a:bodyPr>
          <a:lstStyle/>
          <a:p>
            <a:pPr algn="ctr"/>
            <a:r>
              <a:rPr lang="pt-BR" sz="2800" b="1" dirty="0" smtClean="0">
                <a:solidFill>
                  <a:schemeClr val="bg1"/>
                </a:solidFill>
              </a:rPr>
              <a:t>4x4</a:t>
            </a:r>
            <a:endParaRPr lang="pt-BR" sz="2800" b="1" dirty="0">
              <a:solidFill>
                <a:schemeClr val="bg1"/>
              </a:solidFill>
            </a:endParaRPr>
          </a:p>
        </p:txBody>
      </p:sp>
    </p:spTree>
    <p:extLst>
      <p:ext uri="{BB962C8B-B14F-4D97-AF65-F5344CB8AC3E}">
        <p14:creationId xmlns:p14="http://schemas.microsoft.com/office/powerpoint/2010/main" val="174287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68215" y="325588"/>
            <a:ext cx="10733650" cy="584775"/>
          </a:xfrm>
          <a:prstGeom prst="rect">
            <a:avLst/>
          </a:prstGeom>
          <a:noFill/>
        </p:spPr>
        <p:txBody>
          <a:bodyPr wrap="square" rtlCol="0">
            <a:spAutoFit/>
          </a:bodyPr>
          <a:lstStyle/>
          <a:p>
            <a:pPr algn="ctr"/>
            <a:r>
              <a:rPr lang="pt-BR" sz="3200" b="1" dirty="0">
                <a:solidFill>
                  <a:schemeClr val="bg1"/>
                </a:solidFill>
              </a:rPr>
              <a:t>Em </a:t>
            </a:r>
            <a:r>
              <a:rPr lang="pt-BR" sz="3200" b="1" dirty="0" smtClean="0">
                <a:solidFill>
                  <a:schemeClr val="bg1"/>
                </a:solidFill>
              </a:rPr>
              <a:t>resumo</a:t>
            </a:r>
            <a:endParaRPr lang="pt-BR" sz="3200" dirty="0">
              <a:solidFill>
                <a:schemeClr val="bg1"/>
              </a:solidFill>
            </a:endParaRPr>
          </a:p>
        </p:txBody>
      </p:sp>
      <p:sp>
        <p:nvSpPr>
          <p:cNvPr id="6" name="CaixaDeTexto 5"/>
          <p:cNvSpPr txBox="1"/>
          <p:nvPr/>
        </p:nvSpPr>
        <p:spPr>
          <a:xfrm>
            <a:off x="668215" y="1247991"/>
            <a:ext cx="11169748" cy="5262979"/>
          </a:xfrm>
          <a:prstGeom prst="rect">
            <a:avLst/>
          </a:prstGeom>
          <a:noFill/>
        </p:spPr>
        <p:txBody>
          <a:bodyPr wrap="square" rtlCol="0">
            <a:spAutoFit/>
          </a:bodyPr>
          <a:lstStyle/>
          <a:p>
            <a:pPr algn="just">
              <a:lnSpc>
                <a:spcPct val="150000"/>
              </a:lnSpc>
            </a:pPr>
            <a:r>
              <a:rPr lang="pt-BR" sz="3200" dirty="0" smtClean="0">
                <a:solidFill>
                  <a:schemeClr val="bg1"/>
                </a:solidFill>
              </a:rPr>
              <a:t>Deus </a:t>
            </a:r>
            <a:r>
              <a:rPr lang="pt-BR" sz="3200" dirty="0">
                <a:solidFill>
                  <a:schemeClr val="bg1"/>
                </a:solidFill>
              </a:rPr>
              <a:t>não pode ser Deus, senão sob a condição de que nenhum outro o ultrapasse, porquanto o ser que o excedesse no que quer que fosse, ainda que apenas na grossura de um cabelo, é que seria o verdadeiro Deus. Para que tal não se dê, indispensável se torna que Ele seja infinito em </a:t>
            </a:r>
            <a:r>
              <a:rPr lang="pt-BR" sz="3200" dirty="0" smtClean="0">
                <a:solidFill>
                  <a:schemeClr val="bg1"/>
                </a:solidFill>
              </a:rPr>
              <a:t>tudo.</a:t>
            </a:r>
          </a:p>
          <a:p>
            <a:pPr algn="ctr">
              <a:lnSpc>
                <a:spcPct val="150000"/>
              </a:lnSpc>
            </a:pPr>
            <a:r>
              <a:rPr lang="pt-BR" sz="3200" b="1" dirty="0">
                <a:solidFill>
                  <a:schemeClr val="bg1"/>
                </a:solidFill>
              </a:rPr>
              <a:t>A Gênese / Allan </a:t>
            </a:r>
            <a:r>
              <a:rPr lang="pt-BR" sz="3200" b="1" dirty="0" smtClean="0">
                <a:solidFill>
                  <a:schemeClr val="bg1"/>
                </a:solidFill>
              </a:rPr>
              <a:t>Kardec /  </a:t>
            </a:r>
            <a:r>
              <a:rPr lang="pt-BR" sz="3200" b="1" dirty="0">
                <a:solidFill>
                  <a:schemeClr val="bg1"/>
                </a:solidFill>
              </a:rPr>
              <a:t>Capítulo 2 item </a:t>
            </a:r>
            <a:r>
              <a:rPr lang="pt-BR" sz="3200" b="1" dirty="0" smtClean="0">
                <a:solidFill>
                  <a:schemeClr val="bg1"/>
                </a:solidFill>
              </a:rPr>
              <a:t>18.</a:t>
            </a:r>
            <a:endParaRPr lang="pt-BR" sz="3200" b="1" dirty="0">
              <a:solidFill>
                <a:schemeClr val="bg1"/>
              </a:solidFill>
            </a:endParaRPr>
          </a:p>
        </p:txBody>
      </p:sp>
    </p:spTree>
    <p:extLst>
      <p:ext uri="{BB962C8B-B14F-4D97-AF65-F5344CB8AC3E}">
        <p14:creationId xmlns:p14="http://schemas.microsoft.com/office/powerpoint/2010/main" val="2875284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3895" y="1259675"/>
            <a:ext cx="11352627" cy="4031873"/>
          </a:xfrm>
          <a:prstGeom prst="rect">
            <a:avLst/>
          </a:prstGeom>
          <a:noFill/>
        </p:spPr>
        <p:txBody>
          <a:bodyPr wrap="square" rtlCol="0">
            <a:spAutoFit/>
          </a:bodyPr>
          <a:lstStyle/>
          <a:p>
            <a:pPr algn="ctr">
              <a:lnSpc>
                <a:spcPct val="200000"/>
              </a:lnSpc>
            </a:pPr>
            <a:r>
              <a:rPr lang="pt-BR" sz="3200" b="1" dirty="0" smtClean="0">
                <a:solidFill>
                  <a:schemeClr val="bg1"/>
                </a:solidFill>
              </a:rPr>
              <a:t>Que </a:t>
            </a:r>
            <a:r>
              <a:rPr lang="pt-BR" sz="3200" b="1" dirty="0">
                <a:solidFill>
                  <a:schemeClr val="bg1"/>
                </a:solidFill>
              </a:rPr>
              <a:t>é Deus? </a:t>
            </a:r>
            <a:endParaRPr lang="pt-BR" sz="3200" b="1" dirty="0" smtClean="0">
              <a:solidFill>
                <a:schemeClr val="bg1"/>
              </a:solidFill>
            </a:endParaRPr>
          </a:p>
          <a:p>
            <a:pPr algn="ctr">
              <a:lnSpc>
                <a:spcPct val="200000"/>
              </a:lnSpc>
            </a:pPr>
            <a:r>
              <a:rPr lang="pt-BR" sz="3200" dirty="0" smtClean="0">
                <a:solidFill>
                  <a:schemeClr val="bg1"/>
                </a:solidFill>
              </a:rPr>
              <a:t>“</a:t>
            </a:r>
            <a:r>
              <a:rPr lang="pt-BR" sz="3200" dirty="0">
                <a:solidFill>
                  <a:schemeClr val="bg1"/>
                </a:solidFill>
              </a:rPr>
              <a:t>Deus é a inteligência suprema, causa primária </a:t>
            </a:r>
            <a:endParaRPr lang="pt-BR" sz="3200" dirty="0" smtClean="0">
              <a:solidFill>
                <a:schemeClr val="bg1"/>
              </a:solidFill>
            </a:endParaRPr>
          </a:p>
          <a:p>
            <a:pPr algn="ctr">
              <a:lnSpc>
                <a:spcPct val="200000"/>
              </a:lnSpc>
            </a:pPr>
            <a:r>
              <a:rPr lang="pt-BR" sz="3200" dirty="0" smtClean="0">
                <a:solidFill>
                  <a:schemeClr val="bg1"/>
                </a:solidFill>
              </a:rPr>
              <a:t>de </a:t>
            </a:r>
            <a:r>
              <a:rPr lang="pt-BR" sz="3200" dirty="0">
                <a:solidFill>
                  <a:schemeClr val="bg1"/>
                </a:solidFill>
              </a:rPr>
              <a:t>todas as coisas</a:t>
            </a:r>
            <a:r>
              <a:rPr lang="pt-BR" sz="3200" dirty="0" smtClean="0">
                <a:solidFill>
                  <a:schemeClr val="bg1"/>
                </a:solidFill>
              </a:rPr>
              <a:t>.”</a:t>
            </a:r>
          </a:p>
          <a:p>
            <a:pPr algn="ctr">
              <a:lnSpc>
                <a:spcPct val="200000"/>
              </a:lnSpc>
            </a:pPr>
            <a:r>
              <a:rPr lang="pt-BR" sz="3200" b="1" dirty="0" smtClean="0">
                <a:solidFill>
                  <a:schemeClr val="bg1"/>
                </a:solidFill>
              </a:rPr>
              <a:t>O Livro dos Espíritos, pergunta 1.</a:t>
            </a:r>
            <a:endParaRPr lang="pt-BR" sz="7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05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61703" y="3215377"/>
            <a:ext cx="11050659" cy="2169825"/>
          </a:xfrm>
          <a:prstGeom prst="rect">
            <a:avLst/>
          </a:prstGeom>
          <a:noFill/>
        </p:spPr>
        <p:txBody>
          <a:bodyPr wrap="square" rtlCol="0">
            <a:spAutoFit/>
          </a:bodyPr>
          <a:lstStyle/>
          <a:p>
            <a:pPr algn="ctr">
              <a:lnSpc>
                <a:spcPct val="150000"/>
              </a:lnSpc>
            </a:pPr>
            <a:r>
              <a:rPr lang="pt-BR" sz="3000" b="1" dirty="0" smtClean="0">
                <a:solidFill>
                  <a:schemeClr val="bg1"/>
                </a:solidFill>
              </a:rPr>
              <a:t> </a:t>
            </a:r>
            <a:r>
              <a:rPr lang="pt-BR" sz="3000" dirty="0">
                <a:solidFill>
                  <a:schemeClr val="bg1"/>
                </a:solidFill>
              </a:rPr>
              <a:t>“Quando não mais tiver o </a:t>
            </a:r>
            <a:r>
              <a:rPr lang="pt-BR" sz="3000" b="1" i="1" u="sng" dirty="0">
                <a:solidFill>
                  <a:schemeClr val="bg1"/>
                </a:solidFill>
              </a:rPr>
              <a:t>espírito obscurecido pela matéria</a:t>
            </a:r>
            <a:r>
              <a:rPr lang="pt-BR" sz="3000" dirty="0">
                <a:solidFill>
                  <a:schemeClr val="bg1"/>
                </a:solidFill>
              </a:rPr>
              <a:t>. Quando, pela sua perfeição, se houver aproximado de Deus, ele o verá e compreenderá.”</a:t>
            </a:r>
            <a:endParaRPr lang="pt-BR" sz="3000" dirty="0" smtClean="0">
              <a:solidFill>
                <a:schemeClr val="bg1"/>
              </a:solidFill>
            </a:endParaRPr>
          </a:p>
        </p:txBody>
      </p:sp>
      <p:sp>
        <p:nvSpPr>
          <p:cNvPr id="4" name="CaixaDeTexto 3"/>
          <p:cNvSpPr txBox="1"/>
          <p:nvPr/>
        </p:nvSpPr>
        <p:spPr>
          <a:xfrm>
            <a:off x="1652953" y="6087291"/>
            <a:ext cx="8496887" cy="584775"/>
          </a:xfrm>
          <a:prstGeom prst="rect">
            <a:avLst/>
          </a:prstGeom>
          <a:noFill/>
        </p:spPr>
        <p:txBody>
          <a:bodyPr wrap="square" rtlCol="0">
            <a:spAutoFit/>
          </a:bodyPr>
          <a:lstStyle/>
          <a:p>
            <a:pPr algn="ctr"/>
            <a:r>
              <a:rPr lang="pt-BR" sz="3200" b="1" dirty="0">
                <a:solidFill>
                  <a:schemeClr val="bg1"/>
                </a:solidFill>
              </a:rPr>
              <a:t> O Livro dos Espíritos, pergunta </a:t>
            </a:r>
            <a:r>
              <a:rPr lang="pt-BR" sz="3200" b="1" dirty="0" smtClean="0">
                <a:solidFill>
                  <a:schemeClr val="bg1"/>
                </a:solidFill>
              </a:rPr>
              <a:t>11.</a:t>
            </a:r>
            <a:endParaRPr lang="pt-BR" sz="3200" b="1" dirty="0"/>
          </a:p>
        </p:txBody>
      </p:sp>
      <p:pic>
        <p:nvPicPr>
          <p:cNvPr id="5" name="Imagem 4"/>
          <p:cNvPicPr>
            <a:picLocks noChangeAspect="1"/>
          </p:cNvPicPr>
          <p:nvPr/>
        </p:nvPicPr>
        <p:blipFill rotWithShape="1">
          <a:blip r:embed="rId2"/>
          <a:srcRect l="64190" t="54057" r="21167" b="32170"/>
          <a:stretch/>
        </p:blipFill>
        <p:spPr>
          <a:xfrm>
            <a:off x="6453052" y="288641"/>
            <a:ext cx="5002556" cy="2645429"/>
          </a:xfrm>
          <a:prstGeom prst="rect">
            <a:avLst/>
          </a:prstGeom>
        </p:spPr>
      </p:pic>
      <p:sp>
        <p:nvSpPr>
          <p:cNvPr id="6" name="CaixaDeTexto 5"/>
          <p:cNvSpPr txBox="1"/>
          <p:nvPr/>
        </p:nvSpPr>
        <p:spPr>
          <a:xfrm>
            <a:off x="404949" y="241012"/>
            <a:ext cx="5799909" cy="2482667"/>
          </a:xfrm>
          <a:prstGeom prst="rect">
            <a:avLst/>
          </a:prstGeom>
          <a:noFill/>
        </p:spPr>
        <p:txBody>
          <a:bodyPr wrap="square" rtlCol="0">
            <a:spAutoFit/>
          </a:bodyPr>
          <a:lstStyle/>
          <a:p>
            <a:pPr algn="ctr">
              <a:lnSpc>
                <a:spcPct val="150000"/>
              </a:lnSpc>
            </a:pPr>
            <a:r>
              <a:rPr lang="pt-BR" sz="3600" b="1" dirty="0">
                <a:solidFill>
                  <a:schemeClr val="bg1"/>
                </a:solidFill>
              </a:rPr>
              <a:t>Será dado um dia ao homem compreender o mistério da Divindade</a:t>
            </a:r>
            <a:r>
              <a:rPr lang="pt-BR" sz="3600" b="1" dirty="0" smtClean="0">
                <a:solidFill>
                  <a:schemeClr val="bg1"/>
                </a:solidFill>
              </a:rPr>
              <a:t>?</a:t>
            </a:r>
            <a:endParaRPr lang="pt-BR" dirty="0"/>
          </a:p>
        </p:txBody>
      </p:sp>
    </p:spTree>
    <p:extLst>
      <p:ext uri="{BB962C8B-B14F-4D97-AF65-F5344CB8AC3E}">
        <p14:creationId xmlns:p14="http://schemas.microsoft.com/office/powerpoint/2010/main" val="1872383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23529" t="28482" r="24667" b="20982"/>
          <a:stretch/>
        </p:blipFill>
        <p:spPr>
          <a:xfrm>
            <a:off x="1345474" y="483326"/>
            <a:ext cx="9823268" cy="5387566"/>
          </a:xfrm>
          <a:prstGeom prst="rect">
            <a:avLst/>
          </a:prstGeom>
        </p:spPr>
      </p:pic>
      <p:sp>
        <p:nvSpPr>
          <p:cNvPr id="3" name="CaixaDeTexto 2"/>
          <p:cNvSpPr txBox="1"/>
          <p:nvPr/>
        </p:nvSpPr>
        <p:spPr>
          <a:xfrm>
            <a:off x="2547256" y="5982789"/>
            <a:ext cx="7093133" cy="584775"/>
          </a:xfrm>
          <a:prstGeom prst="rect">
            <a:avLst/>
          </a:prstGeom>
          <a:noFill/>
        </p:spPr>
        <p:txBody>
          <a:bodyPr wrap="square" rtlCol="0">
            <a:spAutoFit/>
          </a:bodyPr>
          <a:lstStyle/>
          <a:p>
            <a:pPr algn="ctr"/>
            <a:r>
              <a:rPr lang="pt-BR" sz="3200" b="1" dirty="0" smtClean="0">
                <a:solidFill>
                  <a:schemeClr val="bg1"/>
                </a:solidFill>
              </a:rPr>
              <a:t>MUITA PAZ!</a:t>
            </a:r>
            <a:endParaRPr lang="pt-BR" b="1" dirty="0">
              <a:solidFill>
                <a:schemeClr val="bg1"/>
              </a:solidFill>
            </a:endParaRPr>
          </a:p>
        </p:txBody>
      </p:sp>
    </p:spTree>
    <p:extLst>
      <p:ext uri="{BB962C8B-B14F-4D97-AF65-F5344CB8AC3E}">
        <p14:creationId xmlns:p14="http://schemas.microsoft.com/office/powerpoint/2010/main" val="324093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8977" y="633046"/>
            <a:ext cx="11127544" cy="3878562"/>
          </a:xfrm>
          <a:prstGeom prst="rect">
            <a:avLst/>
          </a:prstGeom>
          <a:noFill/>
        </p:spPr>
        <p:txBody>
          <a:bodyPr wrap="square" rtlCol="0">
            <a:spAutoFit/>
          </a:bodyPr>
          <a:lstStyle/>
          <a:p>
            <a:pPr algn="ctr">
              <a:lnSpc>
                <a:spcPct val="200000"/>
              </a:lnSpc>
            </a:pPr>
            <a:r>
              <a:rPr lang="pt-BR" sz="3200" b="1" dirty="0" smtClean="0">
                <a:solidFill>
                  <a:schemeClr val="bg1"/>
                </a:solidFill>
              </a:rPr>
              <a:t>Onde </a:t>
            </a:r>
            <a:r>
              <a:rPr lang="pt-BR" sz="3200" b="1" dirty="0">
                <a:solidFill>
                  <a:schemeClr val="bg1"/>
                </a:solidFill>
              </a:rPr>
              <a:t>se pode encontrar a prova da existência de Deus? </a:t>
            </a:r>
            <a:r>
              <a:rPr lang="pt-BR" sz="3200" dirty="0">
                <a:solidFill>
                  <a:schemeClr val="bg1"/>
                </a:solidFill>
              </a:rPr>
              <a:t>“Num axioma que aplicais às vossas ciências. Não há efeito sem causa. Procurai a causa de tudo o que não é obra do homem e a vossa razão responderá.” </a:t>
            </a:r>
          </a:p>
        </p:txBody>
      </p:sp>
      <p:sp>
        <p:nvSpPr>
          <p:cNvPr id="3" name="CaixaDeTexto 2"/>
          <p:cNvSpPr txBox="1"/>
          <p:nvPr/>
        </p:nvSpPr>
        <p:spPr>
          <a:xfrm>
            <a:off x="1026942" y="5106572"/>
            <a:ext cx="9805181" cy="739754"/>
          </a:xfrm>
          <a:prstGeom prst="rect">
            <a:avLst/>
          </a:prstGeom>
          <a:noFill/>
        </p:spPr>
        <p:txBody>
          <a:bodyPr wrap="square" rtlCol="0">
            <a:spAutoFit/>
          </a:bodyPr>
          <a:lstStyle/>
          <a:p>
            <a:pPr algn="ctr">
              <a:lnSpc>
                <a:spcPct val="150000"/>
              </a:lnSpc>
            </a:pPr>
            <a:r>
              <a:rPr lang="pt-BR" sz="3200" b="1" dirty="0" smtClean="0">
                <a:solidFill>
                  <a:schemeClr val="bg1"/>
                </a:solidFill>
              </a:rPr>
              <a:t>O Livro dos Espíritos, pergunta 4.</a:t>
            </a:r>
            <a:endParaRPr lang="pt-BR" sz="3200" b="1" dirty="0">
              <a:solidFill>
                <a:schemeClr val="bg1"/>
              </a:solidFill>
            </a:endParaRPr>
          </a:p>
        </p:txBody>
      </p:sp>
    </p:spTree>
    <p:extLst>
      <p:ext uri="{BB962C8B-B14F-4D97-AF65-F5344CB8AC3E}">
        <p14:creationId xmlns:p14="http://schemas.microsoft.com/office/powerpoint/2010/main" val="243534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a:srcRect l="19907" t="33317" r="48955" b="43990"/>
          <a:stretch/>
        </p:blipFill>
        <p:spPr>
          <a:xfrm>
            <a:off x="1767002" y="318812"/>
            <a:ext cx="8386355" cy="3436074"/>
          </a:xfrm>
          <a:prstGeom prst="rect">
            <a:avLst/>
          </a:prstGeom>
        </p:spPr>
      </p:pic>
      <p:sp>
        <p:nvSpPr>
          <p:cNvPr id="3" name="CaixaDeTexto 2"/>
          <p:cNvSpPr txBox="1"/>
          <p:nvPr/>
        </p:nvSpPr>
        <p:spPr>
          <a:xfrm>
            <a:off x="382340" y="4166748"/>
            <a:ext cx="11155680" cy="2308324"/>
          </a:xfrm>
          <a:prstGeom prst="rect">
            <a:avLst/>
          </a:prstGeom>
          <a:noFill/>
        </p:spPr>
        <p:txBody>
          <a:bodyPr wrap="square" rtlCol="0">
            <a:spAutoFit/>
          </a:bodyPr>
          <a:lstStyle/>
          <a:p>
            <a:pPr algn="ctr">
              <a:lnSpc>
                <a:spcPct val="150000"/>
              </a:lnSpc>
            </a:pPr>
            <a:r>
              <a:rPr lang="pt-BR" sz="3200" b="1" dirty="0" smtClean="0">
                <a:solidFill>
                  <a:schemeClr val="bg1"/>
                </a:solidFill>
              </a:rPr>
              <a:t>Pode </a:t>
            </a:r>
            <a:r>
              <a:rPr lang="pt-BR" sz="3200" b="1" dirty="0">
                <a:solidFill>
                  <a:schemeClr val="bg1"/>
                </a:solidFill>
              </a:rPr>
              <a:t>o homem compreender a natureza íntima de Deus? </a:t>
            </a:r>
            <a:r>
              <a:rPr lang="pt-BR" sz="3200" dirty="0">
                <a:solidFill>
                  <a:schemeClr val="bg1"/>
                </a:solidFill>
              </a:rPr>
              <a:t>“Não; falta-lhe para isso o sentido</a:t>
            </a:r>
            <a:r>
              <a:rPr lang="pt-BR" sz="3200" dirty="0" smtClean="0">
                <a:solidFill>
                  <a:schemeClr val="bg1"/>
                </a:solidFill>
              </a:rPr>
              <a:t>.”</a:t>
            </a:r>
          </a:p>
          <a:p>
            <a:pPr algn="ctr">
              <a:lnSpc>
                <a:spcPct val="150000"/>
              </a:lnSpc>
            </a:pPr>
            <a:r>
              <a:rPr lang="pt-BR" sz="3200" b="1" dirty="0">
                <a:solidFill>
                  <a:schemeClr val="bg1"/>
                </a:solidFill>
              </a:rPr>
              <a:t> O Livro dos Espíritos, pergunta 10</a:t>
            </a:r>
            <a:r>
              <a:rPr lang="pt-BR" sz="3200" b="1" dirty="0" smtClean="0">
                <a:solidFill>
                  <a:schemeClr val="bg1"/>
                </a:solidFill>
              </a:rPr>
              <a:t>.</a:t>
            </a:r>
            <a:endParaRPr lang="pt-BR" sz="3200" dirty="0" smtClean="0">
              <a:solidFill>
                <a:schemeClr val="bg1"/>
              </a:solidFill>
            </a:endParaRPr>
          </a:p>
        </p:txBody>
      </p:sp>
      <p:sp>
        <p:nvSpPr>
          <p:cNvPr id="4" name="CaixaDeTexto 3"/>
          <p:cNvSpPr txBox="1"/>
          <p:nvPr/>
        </p:nvSpPr>
        <p:spPr>
          <a:xfrm>
            <a:off x="7449346" y="3754886"/>
            <a:ext cx="2704011" cy="369332"/>
          </a:xfrm>
          <a:prstGeom prst="rect">
            <a:avLst/>
          </a:prstGeom>
          <a:noFill/>
        </p:spPr>
        <p:txBody>
          <a:bodyPr wrap="square" rtlCol="0">
            <a:spAutoFit/>
          </a:bodyPr>
          <a:lstStyle/>
          <a:p>
            <a:pPr algn="r"/>
            <a:r>
              <a:rPr lang="pt-BR" b="1" dirty="0" smtClean="0">
                <a:solidFill>
                  <a:schemeClr val="bg1"/>
                </a:solidFill>
              </a:rPr>
              <a:t>Imagem da Internet</a:t>
            </a:r>
            <a:endParaRPr lang="pt-BR" b="1" dirty="0">
              <a:solidFill>
                <a:schemeClr val="bg1"/>
              </a:solidFill>
            </a:endParaRPr>
          </a:p>
        </p:txBody>
      </p:sp>
    </p:spTree>
    <p:extLst>
      <p:ext uri="{BB962C8B-B14F-4D97-AF65-F5344CB8AC3E}">
        <p14:creationId xmlns:p14="http://schemas.microsoft.com/office/powerpoint/2010/main" val="3643663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96834" y="710418"/>
            <a:ext cx="10340759" cy="5262979"/>
          </a:xfrm>
          <a:prstGeom prst="rect">
            <a:avLst/>
          </a:prstGeom>
          <a:noFill/>
        </p:spPr>
        <p:txBody>
          <a:bodyPr wrap="square" rtlCol="0">
            <a:spAutoFit/>
          </a:bodyPr>
          <a:lstStyle/>
          <a:p>
            <a:pPr algn="ctr">
              <a:lnSpc>
                <a:spcPct val="150000"/>
              </a:lnSpc>
            </a:pPr>
            <a:r>
              <a:rPr lang="pt-BR" sz="3200" dirty="0" smtClean="0">
                <a:solidFill>
                  <a:schemeClr val="bg1"/>
                </a:solidFill>
              </a:rPr>
              <a:t>“Não </a:t>
            </a:r>
            <a:r>
              <a:rPr lang="pt-BR" sz="3200" dirty="0">
                <a:solidFill>
                  <a:schemeClr val="bg1"/>
                </a:solidFill>
              </a:rPr>
              <a:t>é dado ao homem sondar a natureza íntima de Deus. Para compreender Deus, ainda nos falta </a:t>
            </a:r>
            <a:r>
              <a:rPr lang="pt-BR" sz="3200" b="1" u="sng" dirty="0">
                <a:solidFill>
                  <a:schemeClr val="bg1"/>
                </a:solidFill>
              </a:rPr>
              <a:t>o sentido</a:t>
            </a:r>
            <a:r>
              <a:rPr lang="pt-BR" sz="3200" dirty="0">
                <a:solidFill>
                  <a:schemeClr val="bg1"/>
                </a:solidFill>
              </a:rPr>
              <a:t>, que só se adquire com a </a:t>
            </a:r>
            <a:r>
              <a:rPr lang="pt-BR" sz="3200" b="1" u="sng" dirty="0">
                <a:solidFill>
                  <a:schemeClr val="bg1"/>
                </a:solidFill>
              </a:rPr>
              <a:t>completa depuração do Espírito</a:t>
            </a:r>
            <a:r>
              <a:rPr lang="pt-BR" sz="3200" dirty="0" smtClean="0">
                <a:solidFill>
                  <a:schemeClr val="bg1"/>
                </a:solidFill>
              </a:rPr>
              <a:t>.”</a:t>
            </a:r>
          </a:p>
          <a:p>
            <a:pPr algn="ctr">
              <a:lnSpc>
                <a:spcPct val="150000"/>
              </a:lnSpc>
            </a:pPr>
            <a:endParaRPr lang="pt-BR" sz="3200" dirty="0" smtClean="0">
              <a:solidFill>
                <a:schemeClr val="bg1"/>
              </a:solidFill>
            </a:endParaRPr>
          </a:p>
          <a:p>
            <a:pPr algn="ctr">
              <a:lnSpc>
                <a:spcPct val="150000"/>
              </a:lnSpc>
            </a:pPr>
            <a:r>
              <a:rPr lang="pt-BR" sz="3200" b="1" dirty="0" smtClean="0">
                <a:solidFill>
                  <a:schemeClr val="bg1"/>
                </a:solidFill>
              </a:rPr>
              <a:t>A Gênese / Allan Kardec – Capítulo </a:t>
            </a:r>
            <a:r>
              <a:rPr lang="pt-BR" sz="3200" b="1" dirty="0" smtClean="0">
                <a:solidFill>
                  <a:schemeClr val="bg1"/>
                </a:solidFill>
              </a:rPr>
              <a:t>2,</a:t>
            </a:r>
          </a:p>
          <a:p>
            <a:pPr algn="ctr">
              <a:lnSpc>
                <a:spcPct val="150000"/>
              </a:lnSpc>
            </a:pPr>
            <a:r>
              <a:rPr lang="pt-BR" sz="3200" b="1" dirty="0" smtClean="0">
                <a:solidFill>
                  <a:schemeClr val="bg1"/>
                </a:solidFill>
              </a:rPr>
              <a:t>item </a:t>
            </a:r>
            <a:r>
              <a:rPr lang="pt-BR" sz="3200" b="1" dirty="0" smtClean="0">
                <a:solidFill>
                  <a:schemeClr val="bg1"/>
                </a:solidFill>
              </a:rPr>
              <a:t>8</a:t>
            </a:r>
            <a:r>
              <a:rPr lang="pt-BR" sz="3200" b="1" dirty="0" smtClean="0">
                <a:solidFill>
                  <a:schemeClr val="bg1"/>
                </a:solidFill>
              </a:rPr>
              <a:t>, 1</a:t>
            </a:r>
            <a:r>
              <a:rPr lang="pt-BR" sz="3200" b="1" dirty="0" smtClean="0">
                <a:solidFill>
                  <a:schemeClr val="bg1"/>
                </a:solidFill>
              </a:rPr>
              <a:t>° Parágrafo.</a:t>
            </a:r>
            <a:endParaRPr lang="pt-BR" sz="3200" b="1" dirty="0">
              <a:solidFill>
                <a:schemeClr val="bg1"/>
              </a:solidFill>
            </a:endParaRPr>
          </a:p>
        </p:txBody>
      </p:sp>
    </p:spTree>
    <p:extLst>
      <p:ext uri="{BB962C8B-B14F-4D97-AF65-F5344CB8AC3E}">
        <p14:creationId xmlns:p14="http://schemas.microsoft.com/office/powerpoint/2010/main" val="244343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90842" y="731520"/>
            <a:ext cx="10846191" cy="5262979"/>
          </a:xfrm>
          <a:prstGeom prst="rect">
            <a:avLst/>
          </a:prstGeom>
          <a:noFill/>
        </p:spPr>
        <p:txBody>
          <a:bodyPr wrap="square" rtlCol="0">
            <a:spAutoFit/>
          </a:bodyPr>
          <a:lstStyle/>
          <a:p>
            <a:pPr algn="ctr">
              <a:lnSpc>
                <a:spcPct val="150000"/>
              </a:lnSpc>
            </a:pPr>
            <a:r>
              <a:rPr lang="pt-BR" sz="3200" b="1" dirty="0" smtClean="0">
                <a:solidFill>
                  <a:schemeClr val="bg1"/>
                </a:solidFill>
              </a:rPr>
              <a:t>Será </a:t>
            </a:r>
            <a:r>
              <a:rPr lang="pt-BR" sz="3200" b="1" dirty="0">
                <a:solidFill>
                  <a:schemeClr val="bg1"/>
                </a:solidFill>
              </a:rPr>
              <a:t>dado um dia ao homem compreender o mistério da Divindade</a:t>
            </a:r>
            <a:r>
              <a:rPr lang="pt-BR" sz="3200" b="1" dirty="0" smtClean="0">
                <a:solidFill>
                  <a:schemeClr val="bg1"/>
                </a:solidFill>
              </a:rPr>
              <a:t>?</a:t>
            </a:r>
          </a:p>
          <a:p>
            <a:pPr algn="ctr">
              <a:lnSpc>
                <a:spcPct val="150000"/>
              </a:lnSpc>
            </a:pPr>
            <a:r>
              <a:rPr lang="pt-BR" sz="3200" b="1" dirty="0" smtClean="0">
                <a:solidFill>
                  <a:schemeClr val="bg1"/>
                </a:solidFill>
              </a:rPr>
              <a:t> </a:t>
            </a:r>
            <a:r>
              <a:rPr lang="pt-BR" sz="3200" dirty="0">
                <a:solidFill>
                  <a:schemeClr val="bg1"/>
                </a:solidFill>
              </a:rPr>
              <a:t>“Quando não mais tiver o espírito obscurecido pela matéria. Quando, </a:t>
            </a:r>
            <a:r>
              <a:rPr lang="pt-BR" sz="3200" b="1" u="sng" dirty="0">
                <a:solidFill>
                  <a:schemeClr val="bg1"/>
                </a:solidFill>
              </a:rPr>
              <a:t>pela sua perfeição</a:t>
            </a:r>
            <a:r>
              <a:rPr lang="pt-BR" sz="3200" dirty="0">
                <a:solidFill>
                  <a:schemeClr val="bg1"/>
                </a:solidFill>
              </a:rPr>
              <a:t>, se houver aproximado de Deus, ele o verá e compreenderá</a:t>
            </a:r>
            <a:r>
              <a:rPr lang="pt-BR" sz="3200" dirty="0" smtClean="0">
                <a:solidFill>
                  <a:schemeClr val="bg1"/>
                </a:solidFill>
              </a:rPr>
              <a:t>.”</a:t>
            </a:r>
          </a:p>
          <a:p>
            <a:pPr algn="ctr">
              <a:lnSpc>
                <a:spcPct val="150000"/>
              </a:lnSpc>
            </a:pPr>
            <a:endParaRPr lang="pt-BR" sz="3200" dirty="0" smtClean="0">
              <a:solidFill>
                <a:schemeClr val="bg1"/>
              </a:solidFill>
            </a:endParaRPr>
          </a:p>
          <a:p>
            <a:pPr algn="ctr">
              <a:lnSpc>
                <a:spcPct val="150000"/>
              </a:lnSpc>
            </a:pPr>
            <a:r>
              <a:rPr lang="pt-BR" sz="3200" b="1" dirty="0">
                <a:solidFill>
                  <a:schemeClr val="bg1"/>
                </a:solidFill>
              </a:rPr>
              <a:t>O Livro dos Espíritos, pergunta </a:t>
            </a:r>
            <a:r>
              <a:rPr lang="pt-BR" sz="3200" b="1" dirty="0" smtClean="0">
                <a:solidFill>
                  <a:schemeClr val="bg1"/>
                </a:solidFill>
              </a:rPr>
              <a:t>11.</a:t>
            </a:r>
            <a:endParaRPr lang="pt-BR" sz="3200" b="1" dirty="0">
              <a:solidFill>
                <a:schemeClr val="bg1"/>
              </a:solidFill>
            </a:endParaRPr>
          </a:p>
        </p:txBody>
      </p:sp>
    </p:spTree>
    <p:extLst>
      <p:ext uri="{BB962C8B-B14F-4D97-AF65-F5344CB8AC3E}">
        <p14:creationId xmlns:p14="http://schemas.microsoft.com/office/powerpoint/2010/main" val="853985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62709" y="633046"/>
            <a:ext cx="11113476" cy="5262979"/>
          </a:xfrm>
          <a:prstGeom prst="rect">
            <a:avLst/>
          </a:prstGeom>
          <a:noFill/>
        </p:spPr>
        <p:txBody>
          <a:bodyPr wrap="square" rtlCol="0">
            <a:spAutoFit/>
          </a:bodyPr>
          <a:lstStyle/>
          <a:p>
            <a:pPr algn="just">
              <a:lnSpc>
                <a:spcPct val="150000"/>
              </a:lnSpc>
            </a:pPr>
            <a:r>
              <a:rPr lang="pt-BR" sz="3200" b="1" dirty="0" smtClean="0">
                <a:solidFill>
                  <a:schemeClr val="bg1"/>
                </a:solidFill>
              </a:rPr>
              <a:t>Que </a:t>
            </a:r>
            <a:r>
              <a:rPr lang="pt-BR" sz="3200" b="1" dirty="0">
                <a:solidFill>
                  <a:schemeClr val="bg1"/>
                </a:solidFill>
              </a:rPr>
              <a:t>dedução se pode tirar do sentimento instintivo, que todos os homens trazem em si, da existência de Deus? </a:t>
            </a:r>
            <a:r>
              <a:rPr lang="pt-BR" sz="3200" dirty="0">
                <a:solidFill>
                  <a:schemeClr val="bg1"/>
                </a:solidFill>
              </a:rPr>
              <a:t>“A de que Deus existe; pois, donde lhes viria esse sentimento, se não tivesse uma base? É ainda uma conseqüência do princípio — não há efeito sem causa</a:t>
            </a:r>
            <a:r>
              <a:rPr lang="pt-BR" sz="3200" dirty="0" smtClean="0">
                <a:solidFill>
                  <a:schemeClr val="bg1"/>
                </a:solidFill>
              </a:rPr>
              <a:t>.”</a:t>
            </a:r>
          </a:p>
          <a:p>
            <a:pPr algn="just">
              <a:lnSpc>
                <a:spcPct val="150000"/>
              </a:lnSpc>
            </a:pPr>
            <a:endParaRPr lang="pt-BR" sz="3200" dirty="0">
              <a:solidFill>
                <a:schemeClr val="bg1"/>
              </a:solidFill>
            </a:endParaRPr>
          </a:p>
          <a:p>
            <a:pPr algn="ctr">
              <a:lnSpc>
                <a:spcPct val="150000"/>
              </a:lnSpc>
            </a:pPr>
            <a:r>
              <a:rPr lang="pt-BR" sz="3200" b="1" dirty="0">
                <a:solidFill>
                  <a:schemeClr val="bg1"/>
                </a:solidFill>
              </a:rPr>
              <a:t>O Livro dos Espíritos, pergunta </a:t>
            </a:r>
            <a:r>
              <a:rPr lang="pt-BR" sz="3200" b="1" dirty="0" smtClean="0">
                <a:solidFill>
                  <a:schemeClr val="bg1"/>
                </a:solidFill>
              </a:rPr>
              <a:t>5.</a:t>
            </a:r>
            <a:endParaRPr lang="pt-BR" sz="3200" b="1" dirty="0">
              <a:solidFill>
                <a:schemeClr val="bg1"/>
              </a:solidFill>
            </a:endParaRPr>
          </a:p>
        </p:txBody>
      </p:sp>
    </p:spTree>
    <p:extLst>
      <p:ext uri="{BB962C8B-B14F-4D97-AF65-F5344CB8AC3E}">
        <p14:creationId xmlns:p14="http://schemas.microsoft.com/office/powerpoint/2010/main" val="283214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4574" y="1294228"/>
            <a:ext cx="11113476" cy="4524315"/>
          </a:xfrm>
          <a:prstGeom prst="rect">
            <a:avLst/>
          </a:prstGeom>
          <a:noFill/>
        </p:spPr>
        <p:txBody>
          <a:bodyPr wrap="square" rtlCol="0">
            <a:spAutoFit/>
          </a:bodyPr>
          <a:lstStyle/>
          <a:p>
            <a:pPr algn="just">
              <a:lnSpc>
                <a:spcPct val="150000"/>
              </a:lnSpc>
            </a:pPr>
            <a:r>
              <a:rPr lang="pt-BR" sz="3200" b="1" dirty="0" smtClean="0">
                <a:solidFill>
                  <a:schemeClr val="bg1"/>
                </a:solidFill>
              </a:rPr>
              <a:t>O </a:t>
            </a:r>
            <a:r>
              <a:rPr lang="pt-BR" sz="3200" b="1" dirty="0">
                <a:solidFill>
                  <a:schemeClr val="bg1"/>
                </a:solidFill>
              </a:rPr>
              <a:t>sentimento íntimo que temos da existência de Deus não poderia ser fruto da educação, resultado de idéias adquiridas? </a:t>
            </a:r>
            <a:r>
              <a:rPr lang="pt-BR" sz="3200" dirty="0">
                <a:solidFill>
                  <a:schemeClr val="bg1"/>
                </a:solidFill>
              </a:rPr>
              <a:t>“Se assim fosse, por que existiria nos vossos selvagens esse sentimento</a:t>
            </a:r>
            <a:r>
              <a:rPr lang="pt-BR" sz="3200" dirty="0" smtClean="0">
                <a:solidFill>
                  <a:schemeClr val="bg1"/>
                </a:solidFill>
              </a:rPr>
              <a:t>?”</a:t>
            </a:r>
          </a:p>
          <a:p>
            <a:pPr algn="just">
              <a:lnSpc>
                <a:spcPct val="150000"/>
              </a:lnSpc>
            </a:pPr>
            <a:endParaRPr lang="pt-BR" sz="3200" dirty="0">
              <a:solidFill>
                <a:schemeClr val="bg1"/>
              </a:solidFill>
            </a:endParaRPr>
          </a:p>
          <a:p>
            <a:pPr algn="ctr">
              <a:lnSpc>
                <a:spcPct val="150000"/>
              </a:lnSpc>
            </a:pPr>
            <a:r>
              <a:rPr lang="pt-BR" sz="3200" b="1" dirty="0">
                <a:solidFill>
                  <a:schemeClr val="bg1"/>
                </a:solidFill>
              </a:rPr>
              <a:t>O Livro dos Espíritos, pergunta </a:t>
            </a:r>
            <a:r>
              <a:rPr lang="pt-BR" sz="3200" b="1" dirty="0" smtClean="0">
                <a:solidFill>
                  <a:schemeClr val="bg1"/>
                </a:solidFill>
              </a:rPr>
              <a:t>6.</a:t>
            </a:r>
            <a:endParaRPr lang="pt-BR" sz="3200" b="1" dirty="0">
              <a:solidFill>
                <a:schemeClr val="bg1"/>
              </a:solidFill>
            </a:endParaRPr>
          </a:p>
        </p:txBody>
      </p:sp>
    </p:spTree>
    <p:extLst>
      <p:ext uri="{BB962C8B-B14F-4D97-AF65-F5344CB8AC3E}">
        <p14:creationId xmlns:p14="http://schemas.microsoft.com/office/powerpoint/2010/main" val="3960395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468" y="590843"/>
            <a:ext cx="10677378" cy="6001643"/>
          </a:xfrm>
          <a:prstGeom prst="rect">
            <a:avLst/>
          </a:prstGeom>
          <a:noFill/>
        </p:spPr>
        <p:txBody>
          <a:bodyPr wrap="square" rtlCol="0">
            <a:spAutoFit/>
          </a:bodyPr>
          <a:lstStyle/>
          <a:p>
            <a:pPr algn="ctr">
              <a:lnSpc>
                <a:spcPct val="200000"/>
              </a:lnSpc>
            </a:pPr>
            <a:r>
              <a:rPr lang="pt-BR" sz="3200" b="1" dirty="0" smtClean="0">
                <a:solidFill>
                  <a:schemeClr val="bg1"/>
                </a:solidFill>
              </a:rPr>
              <a:t>Penetrará </a:t>
            </a:r>
            <a:r>
              <a:rPr lang="pt-BR" sz="3200" b="1" dirty="0">
                <a:solidFill>
                  <a:schemeClr val="bg1"/>
                </a:solidFill>
              </a:rPr>
              <a:t>o homem um dia o mistério das coisas que lhe estão ocultas</a:t>
            </a:r>
            <a:r>
              <a:rPr lang="pt-BR" sz="3200" b="1" dirty="0" smtClean="0">
                <a:solidFill>
                  <a:schemeClr val="bg1"/>
                </a:solidFill>
              </a:rPr>
              <a:t>? </a:t>
            </a:r>
            <a:r>
              <a:rPr lang="pt-BR" sz="3200" dirty="0">
                <a:solidFill>
                  <a:schemeClr val="bg1"/>
                </a:solidFill>
              </a:rPr>
              <a:t>“O véu se levanta a seus olhos, à medida que ele se depura; mas, para compreender certas coisas, são-lhe precisas faculdades que ainda não possui</a:t>
            </a:r>
            <a:r>
              <a:rPr lang="pt-BR" sz="3200" dirty="0" smtClean="0">
                <a:solidFill>
                  <a:schemeClr val="bg1"/>
                </a:solidFill>
              </a:rPr>
              <a:t>.”</a:t>
            </a:r>
          </a:p>
          <a:p>
            <a:pPr algn="ctr">
              <a:lnSpc>
                <a:spcPct val="200000"/>
              </a:lnSpc>
            </a:pPr>
            <a:r>
              <a:rPr lang="pt-BR" sz="3200" b="1" dirty="0" smtClean="0">
                <a:solidFill>
                  <a:schemeClr val="bg1"/>
                </a:solidFill>
              </a:rPr>
              <a:t>O </a:t>
            </a:r>
            <a:r>
              <a:rPr lang="pt-BR" sz="3200" b="1" dirty="0">
                <a:solidFill>
                  <a:schemeClr val="bg1"/>
                </a:solidFill>
              </a:rPr>
              <a:t>Livro dos Espíritos, pergunta </a:t>
            </a:r>
            <a:r>
              <a:rPr lang="pt-BR" sz="3200" b="1" dirty="0" smtClean="0">
                <a:solidFill>
                  <a:schemeClr val="bg1"/>
                </a:solidFill>
              </a:rPr>
              <a:t>18.</a:t>
            </a:r>
            <a:endParaRPr lang="pt-BR" sz="3200" b="1" dirty="0">
              <a:solidFill>
                <a:schemeClr val="bg1"/>
              </a:solidFill>
            </a:endParaRPr>
          </a:p>
        </p:txBody>
      </p:sp>
    </p:spTree>
    <p:extLst>
      <p:ext uri="{BB962C8B-B14F-4D97-AF65-F5344CB8AC3E}">
        <p14:creationId xmlns:p14="http://schemas.microsoft.com/office/powerpoint/2010/main" val="790561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tia">
  <a:themeElements>
    <a:clrScheme name="Fatia">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Fati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tia">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5429</TotalTime>
  <Words>1026</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Century Gothic</vt:lpstr>
      <vt:lpstr>Calibri</vt:lpstr>
      <vt:lpstr>Wingdings</vt:lpstr>
      <vt:lpstr>Wingdings 3</vt:lpstr>
      <vt:lpstr>Fatia</vt:lpstr>
      <vt:lpstr>TEMA: D E U 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 DE CAUSA E EFEITO</dc:title>
  <dc:creator>Eder</dc:creator>
  <cp:lastModifiedBy>Eder</cp:lastModifiedBy>
  <cp:revision>107</cp:revision>
  <dcterms:created xsi:type="dcterms:W3CDTF">2023-10-17T01:30:36Z</dcterms:created>
  <dcterms:modified xsi:type="dcterms:W3CDTF">2024-05-30T20:05:51Z</dcterms:modified>
</cp:coreProperties>
</file>